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sldIdLst>
    <p:sldId id="256" r:id="rId2"/>
    <p:sldId id="264" r:id="rId3"/>
    <p:sldId id="280" r:id="rId4"/>
    <p:sldId id="262" r:id="rId5"/>
    <p:sldId id="260" r:id="rId6"/>
    <p:sldId id="281" r:id="rId7"/>
    <p:sldId id="263" r:id="rId8"/>
    <p:sldId id="278" r:id="rId9"/>
  </p:sldIdLst>
  <p:sldSz cx="12192000" cy="6858000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0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25" autoAdjust="0"/>
    <p:restoredTop sz="94619" autoAdjust="0"/>
  </p:normalViewPr>
  <p:slideViewPr>
    <p:cSldViewPr>
      <p:cViewPr varScale="1">
        <p:scale>
          <a:sx n="96" d="100"/>
          <a:sy n="96" d="100"/>
        </p:scale>
        <p:origin x="184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45EEC8-7519-F644-B205-94D17CE30546}" type="doc">
      <dgm:prSet loTypeId="urn:microsoft.com/office/officeart/2005/8/layout/hList7" loCatId="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5FC6B50-82B4-334B-999D-C4D47A4B0933}">
      <dgm:prSet phldrT="[Text]"/>
      <dgm:spPr/>
      <dgm:t>
        <a:bodyPr/>
        <a:lstStyle/>
        <a:p>
          <a:r>
            <a:rPr lang="en-US" b="1" dirty="0"/>
            <a:t>Next Generation Wireless Communications</a:t>
          </a:r>
        </a:p>
      </dgm:t>
    </dgm:pt>
    <dgm:pt modelId="{798EF9AD-5E08-F740-A28E-38D09492B75D}" type="parTrans" cxnId="{76F21115-9173-7A46-AFF7-1E44AEEDA507}">
      <dgm:prSet/>
      <dgm:spPr/>
      <dgm:t>
        <a:bodyPr/>
        <a:lstStyle/>
        <a:p>
          <a:endParaRPr lang="en-US"/>
        </a:p>
      </dgm:t>
    </dgm:pt>
    <dgm:pt modelId="{173919F3-5464-FD4A-ADC4-F6519B2C0E8C}" type="sibTrans" cxnId="{76F21115-9173-7A46-AFF7-1E44AEEDA507}">
      <dgm:prSet/>
      <dgm:spPr/>
      <dgm:t>
        <a:bodyPr/>
        <a:lstStyle/>
        <a:p>
          <a:endParaRPr lang="en-US"/>
        </a:p>
      </dgm:t>
    </dgm:pt>
    <dgm:pt modelId="{6910C7B8-CCC9-D14D-B95C-301EF95F7350}">
      <dgm:prSet phldrT="[Text]"/>
      <dgm:spPr/>
      <dgm:t>
        <a:bodyPr/>
        <a:lstStyle/>
        <a:p>
          <a:r>
            <a:rPr lang="en-US" b="1" i="0" u="none" dirty="0"/>
            <a:t>Beyond RF / Molecular Communication</a:t>
          </a:r>
          <a:endParaRPr lang="en-US" dirty="0"/>
        </a:p>
      </dgm:t>
    </dgm:pt>
    <dgm:pt modelId="{5B03951B-250E-9C4B-AED5-4544A84B19FB}" type="parTrans" cxnId="{C7CE1ABE-05FA-104B-B48C-C1EC27D0314C}">
      <dgm:prSet/>
      <dgm:spPr/>
      <dgm:t>
        <a:bodyPr/>
        <a:lstStyle/>
        <a:p>
          <a:endParaRPr lang="en-US"/>
        </a:p>
      </dgm:t>
    </dgm:pt>
    <dgm:pt modelId="{B3FEBD43-B3B8-5740-BB0D-0BB62667F8CF}" type="sibTrans" cxnId="{C7CE1ABE-05FA-104B-B48C-C1EC27D0314C}">
      <dgm:prSet/>
      <dgm:spPr/>
      <dgm:t>
        <a:bodyPr/>
        <a:lstStyle/>
        <a:p>
          <a:endParaRPr lang="en-US"/>
        </a:p>
      </dgm:t>
    </dgm:pt>
    <dgm:pt modelId="{16DFEF26-710E-C048-8C23-C864479D648E}">
      <dgm:prSet phldrT="[Text]"/>
      <dgm:spPr/>
      <dgm:t>
        <a:bodyPr/>
        <a:lstStyle/>
        <a:p>
          <a:r>
            <a:rPr lang="en-US" b="1" dirty="0"/>
            <a:t>Intelligent Edge Computing and Mobile Systems</a:t>
          </a:r>
        </a:p>
      </dgm:t>
    </dgm:pt>
    <dgm:pt modelId="{946C9278-3489-E745-80CC-551ABF49DE55}" type="parTrans" cxnId="{D16E6423-B043-3746-9769-20496895FE77}">
      <dgm:prSet/>
      <dgm:spPr/>
      <dgm:t>
        <a:bodyPr/>
        <a:lstStyle/>
        <a:p>
          <a:endParaRPr lang="en-US"/>
        </a:p>
      </dgm:t>
    </dgm:pt>
    <dgm:pt modelId="{979EB00B-B5C6-2040-99AF-4F417A045E2D}" type="sibTrans" cxnId="{D16E6423-B043-3746-9769-20496895FE77}">
      <dgm:prSet/>
      <dgm:spPr/>
      <dgm:t>
        <a:bodyPr/>
        <a:lstStyle/>
        <a:p>
          <a:endParaRPr lang="en-US"/>
        </a:p>
      </dgm:t>
    </dgm:pt>
    <dgm:pt modelId="{FEA75CD3-1AAE-A541-B0C1-338236CAD08F}">
      <dgm:prSet/>
      <dgm:spPr/>
      <dgm:t>
        <a:bodyPr/>
        <a:lstStyle/>
        <a:p>
          <a:r>
            <a:rPr lang="en-US" b="1" i="0" u="none" dirty="0"/>
            <a:t>Machine Learning and Networking</a:t>
          </a:r>
          <a:endParaRPr lang="en-US" dirty="0"/>
        </a:p>
      </dgm:t>
    </dgm:pt>
    <dgm:pt modelId="{A0BE3757-CC01-FA47-8425-8B832E622A55}" type="parTrans" cxnId="{25A25713-07B6-2A40-9EA6-BAB36BB81421}">
      <dgm:prSet/>
      <dgm:spPr/>
      <dgm:t>
        <a:bodyPr/>
        <a:lstStyle/>
        <a:p>
          <a:endParaRPr lang="en-US"/>
        </a:p>
      </dgm:t>
    </dgm:pt>
    <dgm:pt modelId="{E660D3F0-F1BF-B34B-B3FD-B9E980D7B4DC}" type="sibTrans" cxnId="{25A25713-07B6-2A40-9EA6-BAB36BB81421}">
      <dgm:prSet/>
      <dgm:spPr/>
      <dgm:t>
        <a:bodyPr/>
        <a:lstStyle/>
        <a:p>
          <a:endParaRPr lang="en-US"/>
        </a:p>
      </dgm:t>
    </dgm:pt>
    <dgm:pt modelId="{040FB4EC-340F-354B-91EA-8FE017E6EF3F}" type="pres">
      <dgm:prSet presAssocID="{6B45EEC8-7519-F644-B205-94D17CE30546}" presName="Name0" presStyleCnt="0">
        <dgm:presLayoutVars>
          <dgm:dir/>
          <dgm:resizeHandles val="exact"/>
        </dgm:presLayoutVars>
      </dgm:prSet>
      <dgm:spPr/>
    </dgm:pt>
    <dgm:pt modelId="{3EDF294E-1A3E-C246-8B90-1F908D47F246}" type="pres">
      <dgm:prSet presAssocID="{6B45EEC8-7519-F644-B205-94D17CE30546}" presName="fgShape" presStyleLbl="fgShp" presStyleIdx="0" presStyleCnt="1"/>
      <dgm:spPr/>
    </dgm:pt>
    <dgm:pt modelId="{B4FA046A-3A9C-0C4F-8080-7B0D8C73DDDD}" type="pres">
      <dgm:prSet presAssocID="{6B45EEC8-7519-F644-B205-94D17CE30546}" presName="linComp" presStyleCnt="0"/>
      <dgm:spPr/>
    </dgm:pt>
    <dgm:pt modelId="{5DF2ADFD-C7FB-EB4F-86DD-74E022041900}" type="pres">
      <dgm:prSet presAssocID="{25FC6B50-82B4-334B-999D-C4D47A4B0933}" presName="compNode" presStyleCnt="0"/>
      <dgm:spPr/>
    </dgm:pt>
    <dgm:pt modelId="{85CDA725-50A3-7942-90B6-188381EF0CF1}" type="pres">
      <dgm:prSet presAssocID="{25FC6B50-82B4-334B-999D-C4D47A4B0933}" presName="bkgdShape" presStyleLbl="node1" presStyleIdx="0" presStyleCnt="4"/>
      <dgm:spPr/>
    </dgm:pt>
    <dgm:pt modelId="{F1C70A7A-41AE-0644-8D7C-B4CCB883DEDD}" type="pres">
      <dgm:prSet presAssocID="{25FC6B50-82B4-334B-999D-C4D47A4B0933}" presName="nodeTx" presStyleLbl="node1" presStyleIdx="0" presStyleCnt="4">
        <dgm:presLayoutVars>
          <dgm:bulletEnabled val="1"/>
        </dgm:presLayoutVars>
      </dgm:prSet>
      <dgm:spPr/>
    </dgm:pt>
    <dgm:pt modelId="{B0D11EBE-141A-C345-822D-B6E82205941F}" type="pres">
      <dgm:prSet presAssocID="{25FC6B50-82B4-334B-999D-C4D47A4B0933}" presName="invisiNode" presStyleLbl="node1" presStyleIdx="0" presStyleCnt="4"/>
      <dgm:spPr/>
    </dgm:pt>
    <dgm:pt modelId="{04E75275-5860-AA49-BDA8-AF3EFB0C18AD}" type="pres">
      <dgm:prSet presAssocID="{25FC6B50-82B4-334B-999D-C4D47A4B0933}" presName="imagNode" presStyleLbl="fgImgPlace1" presStyleIdx="0" presStyleCnt="4"/>
      <dgm:spPr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52DA5D1-FB68-C64E-B78D-7629BE08141C}" type="pres">
      <dgm:prSet presAssocID="{173919F3-5464-FD4A-ADC4-F6519B2C0E8C}" presName="sibTrans" presStyleLbl="sibTrans2D1" presStyleIdx="0" presStyleCnt="0"/>
      <dgm:spPr/>
    </dgm:pt>
    <dgm:pt modelId="{0A0E7CD7-69AF-C84B-B345-E36874B2FAB2}" type="pres">
      <dgm:prSet presAssocID="{6910C7B8-CCC9-D14D-B95C-301EF95F7350}" presName="compNode" presStyleCnt="0"/>
      <dgm:spPr/>
    </dgm:pt>
    <dgm:pt modelId="{05046FCD-655D-7140-A5A8-889DBAA6420E}" type="pres">
      <dgm:prSet presAssocID="{6910C7B8-CCC9-D14D-B95C-301EF95F7350}" presName="bkgdShape" presStyleLbl="node1" presStyleIdx="1" presStyleCnt="4"/>
      <dgm:spPr/>
    </dgm:pt>
    <dgm:pt modelId="{D3ECA3FA-81E4-D641-AF8F-BEA4BF81A8AC}" type="pres">
      <dgm:prSet presAssocID="{6910C7B8-CCC9-D14D-B95C-301EF95F7350}" presName="nodeTx" presStyleLbl="node1" presStyleIdx="1" presStyleCnt="4">
        <dgm:presLayoutVars>
          <dgm:bulletEnabled val="1"/>
        </dgm:presLayoutVars>
      </dgm:prSet>
      <dgm:spPr/>
    </dgm:pt>
    <dgm:pt modelId="{7FB77A99-1556-154F-9D3E-B81B35A51E2A}" type="pres">
      <dgm:prSet presAssocID="{6910C7B8-CCC9-D14D-B95C-301EF95F7350}" presName="invisiNode" presStyleLbl="node1" presStyleIdx="1" presStyleCnt="4"/>
      <dgm:spPr/>
    </dgm:pt>
    <dgm:pt modelId="{6060AF73-DFFC-2041-A784-FCAB5BB0CC4A}" type="pres">
      <dgm:prSet presAssocID="{6910C7B8-CCC9-D14D-B95C-301EF95F7350}" presName="imagNode" presStyleLbl="fgImgPlace1" presStyleIdx="1" presStyleCnt="4"/>
      <dgm:spPr>
        <a:blipFill>
          <a:blip xmlns:r="http://schemas.openxmlformats.org/officeDocument/2006/relationships" r:embed="rId2">
            <a:duotone>
              <a:schemeClr val="accent4">
                <a:hueOff val="911952"/>
                <a:satOff val="14385"/>
                <a:lumOff val="768"/>
                <a:alphaOff val="0"/>
                <a:shade val="20000"/>
                <a:satMod val="200000"/>
              </a:schemeClr>
              <a:schemeClr val="accent4">
                <a:hueOff val="911952"/>
                <a:satOff val="14385"/>
                <a:lumOff val="76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E23E1CA-FBE2-A541-8AF3-BDBE14CAB7ED}" type="pres">
      <dgm:prSet presAssocID="{B3FEBD43-B3B8-5740-BB0D-0BB62667F8CF}" presName="sibTrans" presStyleLbl="sibTrans2D1" presStyleIdx="0" presStyleCnt="0"/>
      <dgm:spPr/>
    </dgm:pt>
    <dgm:pt modelId="{9780325F-D73A-6845-92E5-904B5244C38A}" type="pres">
      <dgm:prSet presAssocID="{16DFEF26-710E-C048-8C23-C864479D648E}" presName="compNode" presStyleCnt="0"/>
      <dgm:spPr/>
    </dgm:pt>
    <dgm:pt modelId="{0172C862-39D4-0440-9E59-F11F064151AD}" type="pres">
      <dgm:prSet presAssocID="{16DFEF26-710E-C048-8C23-C864479D648E}" presName="bkgdShape" presStyleLbl="node1" presStyleIdx="2" presStyleCnt="4"/>
      <dgm:spPr/>
    </dgm:pt>
    <dgm:pt modelId="{97FDBE0C-54DE-6B42-A3A7-D8690A183EE5}" type="pres">
      <dgm:prSet presAssocID="{16DFEF26-710E-C048-8C23-C864479D648E}" presName="nodeTx" presStyleLbl="node1" presStyleIdx="2" presStyleCnt="4">
        <dgm:presLayoutVars>
          <dgm:bulletEnabled val="1"/>
        </dgm:presLayoutVars>
      </dgm:prSet>
      <dgm:spPr/>
    </dgm:pt>
    <dgm:pt modelId="{8D49FF66-0A86-4F4A-AA06-60A06E5EBFA3}" type="pres">
      <dgm:prSet presAssocID="{16DFEF26-710E-C048-8C23-C864479D648E}" presName="invisiNode" presStyleLbl="node1" presStyleIdx="2" presStyleCnt="4"/>
      <dgm:spPr/>
    </dgm:pt>
    <dgm:pt modelId="{CE5BCA00-4262-6047-B55E-921ABE829C8A}" type="pres">
      <dgm:prSet presAssocID="{16DFEF26-710E-C048-8C23-C864479D648E}" presName="imagNode" presStyleLbl="fgImgPlace1" presStyleIdx="2" presStyleCnt="4"/>
      <dgm:spPr>
        <a:blipFill>
          <a:blip xmlns:r="http://schemas.openxmlformats.org/officeDocument/2006/relationships" r:embed="rId3">
            <a:duotone>
              <a:schemeClr val="accent4">
                <a:hueOff val="1823903"/>
                <a:satOff val="28771"/>
                <a:lumOff val="1537"/>
                <a:alphaOff val="0"/>
                <a:shade val="20000"/>
                <a:satMod val="200000"/>
              </a:schemeClr>
              <a:schemeClr val="accent4">
                <a:hueOff val="1823903"/>
                <a:satOff val="28771"/>
                <a:lumOff val="1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E511CFC-134A-994D-A407-BF649468E702}" type="pres">
      <dgm:prSet presAssocID="{979EB00B-B5C6-2040-99AF-4F417A045E2D}" presName="sibTrans" presStyleLbl="sibTrans2D1" presStyleIdx="0" presStyleCnt="0"/>
      <dgm:spPr/>
    </dgm:pt>
    <dgm:pt modelId="{AB8734AA-9ADB-F24B-80B0-86A34100EFB8}" type="pres">
      <dgm:prSet presAssocID="{FEA75CD3-1AAE-A541-B0C1-338236CAD08F}" presName="compNode" presStyleCnt="0"/>
      <dgm:spPr/>
    </dgm:pt>
    <dgm:pt modelId="{0EF4DB2A-1B29-BC49-8667-6371DB709C61}" type="pres">
      <dgm:prSet presAssocID="{FEA75CD3-1AAE-A541-B0C1-338236CAD08F}" presName="bkgdShape" presStyleLbl="node1" presStyleIdx="3" presStyleCnt="4"/>
      <dgm:spPr/>
    </dgm:pt>
    <dgm:pt modelId="{C40B8F01-AF23-E44A-822B-8D68303F7A8C}" type="pres">
      <dgm:prSet presAssocID="{FEA75CD3-1AAE-A541-B0C1-338236CAD08F}" presName="nodeTx" presStyleLbl="node1" presStyleIdx="3" presStyleCnt="4">
        <dgm:presLayoutVars>
          <dgm:bulletEnabled val="1"/>
        </dgm:presLayoutVars>
      </dgm:prSet>
      <dgm:spPr/>
    </dgm:pt>
    <dgm:pt modelId="{CBF3DD68-9A20-7C48-9135-A3F1D100CDE7}" type="pres">
      <dgm:prSet presAssocID="{FEA75CD3-1AAE-A541-B0C1-338236CAD08F}" presName="invisiNode" presStyleLbl="node1" presStyleIdx="3" presStyleCnt="4"/>
      <dgm:spPr/>
    </dgm:pt>
    <dgm:pt modelId="{F7FBB879-B843-9341-85A9-209C8BA0A884}" type="pres">
      <dgm:prSet presAssocID="{FEA75CD3-1AAE-A541-B0C1-338236CAD08F}" presName="imagNode" presStyleLbl="fgImgPlace1" presStyleIdx="3" presStyleCnt="4"/>
      <dgm:spPr>
        <a:blipFill>
          <a:blip xmlns:r="http://schemas.openxmlformats.org/officeDocument/2006/relationships" r:embed="rId4">
            <a:duotone>
              <a:schemeClr val="accent4">
                <a:hueOff val="2735855"/>
                <a:satOff val="43156"/>
                <a:lumOff val="2305"/>
                <a:alphaOff val="0"/>
                <a:shade val="20000"/>
                <a:satMod val="200000"/>
              </a:schemeClr>
              <a:schemeClr val="accent4">
                <a:hueOff val="2735855"/>
                <a:satOff val="43156"/>
                <a:lumOff val="230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</dgm:spPr>
    </dgm:pt>
  </dgm:ptLst>
  <dgm:cxnLst>
    <dgm:cxn modelId="{25A25713-07B6-2A40-9EA6-BAB36BB81421}" srcId="{6B45EEC8-7519-F644-B205-94D17CE30546}" destId="{FEA75CD3-1AAE-A541-B0C1-338236CAD08F}" srcOrd="3" destOrd="0" parTransId="{A0BE3757-CC01-FA47-8425-8B832E622A55}" sibTransId="{E660D3F0-F1BF-B34B-B3FD-B9E980D7B4DC}"/>
    <dgm:cxn modelId="{76F21115-9173-7A46-AFF7-1E44AEEDA507}" srcId="{6B45EEC8-7519-F644-B205-94D17CE30546}" destId="{25FC6B50-82B4-334B-999D-C4D47A4B0933}" srcOrd="0" destOrd="0" parTransId="{798EF9AD-5E08-F740-A28E-38D09492B75D}" sibTransId="{173919F3-5464-FD4A-ADC4-F6519B2C0E8C}"/>
    <dgm:cxn modelId="{D16E6423-B043-3746-9769-20496895FE77}" srcId="{6B45EEC8-7519-F644-B205-94D17CE30546}" destId="{16DFEF26-710E-C048-8C23-C864479D648E}" srcOrd="2" destOrd="0" parTransId="{946C9278-3489-E745-80CC-551ABF49DE55}" sibTransId="{979EB00B-B5C6-2040-99AF-4F417A045E2D}"/>
    <dgm:cxn modelId="{D42B552C-8AB1-474F-9E08-6A4926D51C6C}" type="presOf" srcId="{FEA75CD3-1AAE-A541-B0C1-338236CAD08F}" destId="{C40B8F01-AF23-E44A-822B-8D68303F7A8C}" srcOrd="1" destOrd="0" presId="urn:microsoft.com/office/officeart/2005/8/layout/hList7"/>
    <dgm:cxn modelId="{575AF43C-FFA4-0B48-A977-D1315EF65A27}" type="presOf" srcId="{6B45EEC8-7519-F644-B205-94D17CE30546}" destId="{040FB4EC-340F-354B-91EA-8FE017E6EF3F}" srcOrd="0" destOrd="0" presId="urn:microsoft.com/office/officeart/2005/8/layout/hList7"/>
    <dgm:cxn modelId="{9CC7D940-41B5-D04D-A7AA-9A5C7316BB7A}" type="presOf" srcId="{16DFEF26-710E-C048-8C23-C864479D648E}" destId="{97FDBE0C-54DE-6B42-A3A7-D8690A183EE5}" srcOrd="1" destOrd="0" presId="urn:microsoft.com/office/officeart/2005/8/layout/hList7"/>
    <dgm:cxn modelId="{7D670244-6080-C84B-A0F7-7E8FCAA93649}" type="presOf" srcId="{25FC6B50-82B4-334B-999D-C4D47A4B0933}" destId="{F1C70A7A-41AE-0644-8D7C-B4CCB883DEDD}" srcOrd="1" destOrd="0" presId="urn:microsoft.com/office/officeart/2005/8/layout/hList7"/>
    <dgm:cxn modelId="{F64E0A48-1D5E-104F-AA44-B43D86831B08}" type="presOf" srcId="{6910C7B8-CCC9-D14D-B95C-301EF95F7350}" destId="{D3ECA3FA-81E4-D641-AF8F-BEA4BF81A8AC}" srcOrd="1" destOrd="0" presId="urn:microsoft.com/office/officeart/2005/8/layout/hList7"/>
    <dgm:cxn modelId="{55460E75-FBF3-074A-A3E6-F810BDFFF012}" type="presOf" srcId="{25FC6B50-82B4-334B-999D-C4D47A4B0933}" destId="{85CDA725-50A3-7942-90B6-188381EF0CF1}" srcOrd="0" destOrd="0" presId="urn:microsoft.com/office/officeart/2005/8/layout/hList7"/>
    <dgm:cxn modelId="{DA65047F-54AA-1343-A5DB-498288225966}" type="presOf" srcId="{FEA75CD3-1AAE-A541-B0C1-338236CAD08F}" destId="{0EF4DB2A-1B29-BC49-8667-6371DB709C61}" srcOrd="0" destOrd="0" presId="urn:microsoft.com/office/officeart/2005/8/layout/hList7"/>
    <dgm:cxn modelId="{091FB7AF-E89F-3B4C-839F-6DD14736DCE4}" type="presOf" srcId="{B3FEBD43-B3B8-5740-BB0D-0BB62667F8CF}" destId="{3E23E1CA-FBE2-A541-8AF3-BDBE14CAB7ED}" srcOrd="0" destOrd="0" presId="urn:microsoft.com/office/officeart/2005/8/layout/hList7"/>
    <dgm:cxn modelId="{5FAC44BB-5AAA-8142-9F36-2D8BA6E2DB4E}" type="presOf" srcId="{6910C7B8-CCC9-D14D-B95C-301EF95F7350}" destId="{05046FCD-655D-7140-A5A8-889DBAA6420E}" srcOrd="0" destOrd="0" presId="urn:microsoft.com/office/officeart/2005/8/layout/hList7"/>
    <dgm:cxn modelId="{C7CE1ABE-05FA-104B-B48C-C1EC27D0314C}" srcId="{6B45EEC8-7519-F644-B205-94D17CE30546}" destId="{6910C7B8-CCC9-D14D-B95C-301EF95F7350}" srcOrd="1" destOrd="0" parTransId="{5B03951B-250E-9C4B-AED5-4544A84B19FB}" sibTransId="{B3FEBD43-B3B8-5740-BB0D-0BB62667F8CF}"/>
    <dgm:cxn modelId="{9DB270DE-593D-BD47-98BD-D0D42CF8CE9A}" type="presOf" srcId="{979EB00B-B5C6-2040-99AF-4F417A045E2D}" destId="{4E511CFC-134A-994D-A407-BF649468E702}" srcOrd="0" destOrd="0" presId="urn:microsoft.com/office/officeart/2005/8/layout/hList7"/>
    <dgm:cxn modelId="{2D3E06E3-4301-2D49-9393-1E228CF78E8B}" type="presOf" srcId="{16DFEF26-710E-C048-8C23-C864479D648E}" destId="{0172C862-39D4-0440-9E59-F11F064151AD}" srcOrd="0" destOrd="0" presId="urn:microsoft.com/office/officeart/2005/8/layout/hList7"/>
    <dgm:cxn modelId="{5B1E15F3-DE95-4B45-B1E3-EAFA74C31CEB}" type="presOf" srcId="{173919F3-5464-FD4A-ADC4-F6519B2C0E8C}" destId="{D52DA5D1-FB68-C64E-B78D-7629BE08141C}" srcOrd="0" destOrd="0" presId="urn:microsoft.com/office/officeart/2005/8/layout/hList7"/>
    <dgm:cxn modelId="{87E9BD95-BE0D-B742-92C7-E9988EF55E6E}" type="presParOf" srcId="{040FB4EC-340F-354B-91EA-8FE017E6EF3F}" destId="{3EDF294E-1A3E-C246-8B90-1F908D47F246}" srcOrd="0" destOrd="0" presId="urn:microsoft.com/office/officeart/2005/8/layout/hList7"/>
    <dgm:cxn modelId="{B2E215C9-2611-7F47-B934-0A200F930A73}" type="presParOf" srcId="{040FB4EC-340F-354B-91EA-8FE017E6EF3F}" destId="{B4FA046A-3A9C-0C4F-8080-7B0D8C73DDDD}" srcOrd="1" destOrd="0" presId="urn:microsoft.com/office/officeart/2005/8/layout/hList7"/>
    <dgm:cxn modelId="{278A8682-8AB6-5448-A6C4-167D24EE531A}" type="presParOf" srcId="{B4FA046A-3A9C-0C4F-8080-7B0D8C73DDDD}" destId="{5DF2ADFD-C7FB-EB4F-86DD-74E022041900}" srcOrd="0" destOrd="0" presId="urn:microsoft.com/office/officeart/2005/8/layout/hList7"/>
    <dgm:cxn modelId="{253FFB48-DF06-3C40-A1D2-81859D45A66C}" type="presParOf" srcId="{5DF2ADFD-C7FB-EB4F-86DD-74E022041900}" destId="{85CDA725-50A3-7942-90B6-188381EF0CF1}" srcOrd="0" destOrd="0" presId="urn:microsoft.com/office/officeart/2005/8/layout/hList7"/>
    <dgm:cxn modelId="{8C71AAF4-D2AC-2849-A2C4-0C845C623373}" type="presParOf" srcId="{5DF2ADFD-C7FB-EB4F-86DD-74E022041900}" destId="{F1C70A7A-41AE-0644-8D7C-B4CCB883DEDD}" srcOrd="1" destOrd="0" presId="urn:microsoft.com/office/officeart/2005/8/layout/hList7"/>
    <dgm:cxn modelId="{310703FA-C766-3B45-853C-DDAFBFDB728C}" type="presParOf" srcId="{5DF2ADFD-C7FB-EB4F-86DD-74E022041900}" destId="{B0D11EBE-141A-C345-822D-B6E82205941F}" srcOrd="2" destOrd="0" presId="urn:microsoft.com/office/officeart/2005/8/layout/hList7"/>
    <dgm:cxn modelId="{C29F44DE-0996-784B-B89F-598570C3EC6A}" type="presParOf" srcId="{5DF2ADFD-C7FB-EB4F-86DD-74E022041900}" destId="{04E75275-5860-AA49-BDA8-AF3EFB0C18AD}" srcOrd="3" destOrd="0" presId="urn:microsoft.com/office/officeart/2005/8/layout/hList7"/>
    <dgm:cxn modelId="{8DC63D87-1337-EA4C-9273-72BE2362FAE4}" type="presParOf" srcId="{B4FA046A-3A9C-0C4F-8080-7B0D8C73DDDD}" destId="{D52DA5D1-FB68-C64E-B78D-7629BE08141C}" srcOrd="1" destOrd="0" presId="urn:microsoft.com/office/officeart/2005/8/layout/hList7"/>
    <dgm:cxn modelId="{2F2CE17A-086B-A041-9004-4AE8163572FB}" type="presParOf" srcId="{B4FA046A-3A9C-0C4F-8080-7B0D8C73DDDD}" destId="{0A0E7CD7-69AF-C84B-B345-E36874B2FAB2}" srcOrd="2" destOrd="0" presId="urn:microsoft.com/office/officeart/2005/8/layout/hList7"/>
    <dgm:cxn modelId="{2B69BA54-7E9E-764A-9513-483A92AE634A}" type="presParOf" srcId="{0A0E7CD7-69AF-C84B-B345-E36874B2FAB2}" destId="{05046FCD-655D-7140-A5A8-889DBAA6420E}" srcOrd="0" destOrd="0" presId="urn:microsoft.com/office/officeart/2005/8/layout/hList7"/>
    <dgm:cxn modelId="{30990424-A17D-1648-BA61-F929244EFECA}" type="presParOf" srcId="{0A0E7CD7-69AF-C84B-B345-E36874B2FAB2}" destId="{D3ECA3FA-81E4-D641-AF8F-BEA4BF81A8AC}" srcOrd="1" destOrd="0" presId="urn:microsoft.com/office/officeart/2005/8/layout/hList7"/>
    <dgm:cxn modelId="{4C13F0BF-ED82-3742-BA7D-9C88FCFD59C3}" type="presParOf" srcId="{0A0E7CD7-69AF-C84B-B345-E36874B2FAB2}" destId="{7FB77A99-1556-154F-9D3E-B81B35A51E2A}" srcOrd="2" destOrd="0" presId="urn:microsoft.com/office/officeart/2005/8/layout/hList7"/>
    <dgm:cxn modelId="{CEA5612C-D13D-F144-A039-85761EAAD3E2}" type="presParOf" srcId="{0A0E7CD7-69AF-C84B-B345-E36874B2FAB2}" destId="{6060AF73-DFFC-2041-A784-FCAB5BB0CC4A}" srcOrd="3" destOrd="0" presId="urn:microsoft.com/office/officeart/2005/8/layout/hList7"/>
    <dgm:cxn modelId="{504AD1C0-C18E-3143-9E62-7004987B9DA3}" type="presParOf" srcId="{B4FA046A-3A9C-0C4F-8080-7B0D8C73DDDD}" destId="{3E23E1CA-FBE2-A541-8AF3-BDBE14CAB7ED}" srcOrd="3" destOrd="0" presId="urn:microsoft.com/office/officeart/2005/8/layout/hList7"/>
    <dgm:cxn modelId="{1BE8DBE3-6583-514B-9CDC-73E146EEC7F8}" type="presParOf" srcId="{B4FA046A-3A9C-0C4F-8080-7B0D8C73DDDD}" destId="{9780325F-D73A-6845-92E5-904B5244C38A}" srcOrd="4" destOrd="0" presId="urn:microsoft.com/office/officeart/2005/8/layout/hList7"/>
    <dgm:cxn modelId="{E65B9FD6-CB2C-E848-8852-F84B5D2F47E9}" type="presParOf" srcId="{9780325F-D73A-6845-92E5-904B5244C38A}" destId="{0172C862-39D4-0440-9E59-F11F064151AD}" srcOrd="0" destOrd="0" presId="urn:microsoft.com/office/officeart/2005/8/layout/hList7"/>
    <dgm:cxn modelId="{BDA4B571-BEB5-EE42-9B84-96FFEED18E68}" type="presParOf" srcId="{9780325F-D73A-6845-92E5-904B5244C38A}" destId="{97FDBE0C-54DE-6B42-A3A7-D8690A183EE5}" srcOrd="1" destOrd="0" presId="urn:microsoft.com/office/officeart/2005/8/layout/hList7"/>
    <dgm:cxn modelId="{76A3FBB5-C55C-3F45-9031-9B279F7EE013}" type="presParOf" srcId="{9780325F-D73A-6845-92E5-904B5244C38A}" destId="{8D49FF66-0A86-4F4A-AA06-60A06E5EBFA3}" srcOrd="2" destOrd="0" presId="urn:microsoft.com/office/officeart/2005/8/layout/hList7"/>
    <dgm:cxn modelId="{BE9DE863-D7C4-BF4F-840D-F366B821F3EE}" type="presParOf" srcId="{9780325F-D73A-6845-92E5-904B5244C38A}" destId="{CE5BCA00-4262-6047-B55E-921ABE829C8A}" srcOrd="3" destOrd="0" presId="urn:microsoft.com/office/officeart/2005/8/layout/hList7"/>
    <dgm:cxn modelId="{14C4D3A0-D55A-EB49-A67A-A8387F470040}" type="presParOf" srcId="{B4FA046A-3A9C-0C4F-8080-7B0D8C73DDDD}" destId="{4E511CFC-134A-994D-A407-BF649468E702}" srcOrd="5" destOrd="0" presId="urn:microsoft.com/office/officeart/2005/8/layout/hList7"/>
    <dgm:cxn modelId="{3C6A6E1B-CE42-8046-B95B-71417E01D029}" type="presParOf" srcId="{B4FA046A-3A9C-0C4F-8080-7B0D8C73DDDD}" destId="{AB8734AA-9ADB-F24B-80B0-86A34100EFB8}" srcOrd="6" destOrd="0" presId="urn:microsoft.com/office/officeart/2005/8/layout/hList7"/>
    <dgm:cxn modelId="{AFA53936-59BC-534A-A625-6B1C940BCB13}" type="presParOf" srcId="{AB8734AA-9ADB-F24B-80B0-86A34100EFB8}" destId="{0EF4DB2A-1B29-BC49-8667-6371DB709C61}" srcOrd="0" destOrd="0" presId="urn:microsoft.com/office/officeart/2005/8/layout/hList7"/>
    <dgm:cxn modelId="{4BD93B8F-4FB0-3E4D-939E-78E9556E328F}" type="presParOf" srcId="{AB8734AA-9ADB-F24B-80B0-86A34100EFB8}" destId="{C40B8F01-AF23-E44A-822B-8D68303F7A8C}" srcOrd="1" destOrd="0" presId="urn:microsoft.com/office/officeart/2005/8/layout/hList7"/>
    <dgm:cxn modelId="{92282C58-861B-6E4F-A5FA-BD64394B036B}" type="presParOf" srcId="{AB8734AA-9ADB-F24B-80B0-86A34100EFB8}" destId="{CBF3DD68-9A20-7C48-9135-A3F1D100CDE7}" srcOrd="2" destOrd="0" presId="urn:microsoft.com/office/officeart/2005/8/layout/hList7"/>
    <dgm:cxn modelId="{0A097DEA-730D-9E45-8692-7AD15D89E768}" type="presParOf" srcId="{AB8734AA-9ADB-F24B-80B0-86A34100EFB8}" destId="{F7FBB879-B843-9341-85A9-209C8BA0A88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CDA725-50A3-7942-90B6-188381EF0CF1}">
      <dsp:nvSpPr>
        <dsp:cNvPr id="0" name=""/>
        <dsp:cNvSpPr/>
      </dsp:nvSpPr>
      <dsp:spPr>
        <a:xfrm>
          <a:off x="1885" y="0"/>
          <a:ext cx="1976129" cy="331624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Next Generation Wireless Communications</a:t>
          </a:r>
        </a:p>
      </dsp:txBody>
      <dsp:txXfrm>
        <a:off x="1885" y="1326496"/>
        <a:ext cx="1976129" cy="1326496"/>
      </dsp:txXfrm>
    </dsp:sp>
    <dsp:sp modelId="{04E75275-5860-AA49-BDA8-AF3EFB0C18AD}">
      <dsp:nvSpPr>
        <dsp:cNvPr id="0" name=""/>
        <dsp:cNvSpPr/>
      </dsp:nvSpPr>
      <dsp:spPr>
        <a:xfrm>
          <a:off x="437795" y="198974"/>
          <a:ext cx="1104308" cy="1104308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4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46FCD-655D-7140-A5A8-889DBAA6420E}">
      <dsp:nvSpPr>
        <dsp:cNvPr id="0" name=""/>
        <dsp:cNvSpPr/>
      </dsp:nvSpPr>
      <dsp:spPr>
        <a:xfrm>
          <a:off x="2037298" y="0"/>
          <a:ext cx="1976129" cy="3316240"/>
        </a:xfrm>
        <a:prstGeom prst="roundRect">
          <a:avLst>
            <a:gd name="adj" fmla="val 10000"/>
          </a:avLst>
        </a:prstGeom>
        <a:solidFill>
          <a:schemeClr val="accent4">
            <a:hueOff val="1040003"/>
            <a:satOff val="1095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Beyond RF / Molecular Communication</a:t>
          </a:r>
          <a:endParaRPr lang="en-US" sz="1600" kern="1200" dirty="0"/>
        </a:p>
      </dsp:txBody>
      <dsp:txXfrm>
        <a:off x="2037298" y="1326496"/>
        <a:ext cx="1976129" cy="1326496"/>
      </dsp:txXfrm>
    </dsp:sp>
    <dsp:sp modelId="{6060AF73-DFFC-2041-A784-FCAB5BB0CC4A}">
      <dsp:nvSpPr>
        <dsp:cNvPr id="0" name=""/>
        <dsp:cNvSpPr/>
      </dsp:nvSpPr>
      <dsp:spPr>
        <a:xfrm>
          <a:off x="2473209" y="198974"/>
          <a:ext cx="1104308" cy="1104308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4">
                <a:hueOff val="911952"/>
                <a:satOff val="14385"/>
                <a:lumOff val="768"/>
                <a:alphaOff val="0"/>
                <a:shade val="20000"/>
                <a:satMod val="200000"/>
              </a:schemeClr>
              <a:schemeClr val="accent4">
                <a:hueOff val="911952"/>
                <a:satOff val="14385"/>
                <a:lumOff val="768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72C862-39D4-0440-9E59-F11F064151AD}">
      <dsp:nvSpPr>
        <dsp:cNvPr id="0" name=""/>
        <dsp:cNvSpPr/>
      </dsp:nvSpPr>
      <dsp:spPr>
        <a:xfrm>
          <a:off x="4072711" y="0"/>
          <a:ext cx="1976129" cy="3316240"/>
        </a:xfrm>
        <a:prstGeom prst="roundRect">
          <a:avLst>
            <a:gd name="adj" fmla="val 10000"/>
          </a:avLst>
        </a:prstGeom>
        <a:solidFill>
          <a:schemeClr val="accent4">
            <a:hueOff val="2080006"/>
            <a:satOff val="21917"/>
            <a:lumOff val="-470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Intelligent Edge Computing and Mobile Systems</a:t>
          </a:r>
        </a:p>
      </dsp:txBody>
      <dsp:txXfrm>
        <a:off x="4072711" y="1326496"/>
        <a:ext cx="1976129" cy="1326496"/>
      </dsp:txXfrm>
    </dsp:sp>
    <dsp:sp modelId="{CE5BCA00-4262-6047-B55E-921ABE829C8A}">
      <dsp:nvSpPr>
        <dsp:cNvPr id="0" name=""/>
        <dsp:cNvSpPr/>
      </dsp:nvSpPr>
      <dsp:spPr>
        <a:xfrm>
          <a:off x="4508622" y="198974"/>
          <a:ext cx="1104308" cy="1104308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4">
                <a:hueOff val="1823903"/>
                <a:satOff val="28771"/>
                <a:lumOff val="1537"/>
                <a:alphaOff val="0"/>
                <a:shade val="20000"/>
                <a:satMod val="200000"/>
              </a:schemeClr>
              <a:schemeClr val="accent4">
                <a:hueOff val="1823903"/>
                <a:satOff val="28771"/>
                <a:lumOff val="1537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4DB2A-1B29-BC49-8667-6371DB709C61}">
      <dsp:nvSpPr>
        <dsp:cNvPr id="0" name=""/>
        <dsp:cNvSpPr/>
      </dsp:nvSpPr>
      <dsp:spPr>
        <a:xfrm>
          <a:off x="6108125" y="0"/>
          <a:ext cx="1976129" cy="3316240"/>
        </a:xfrm>
        <a:prstGeom prst="roundRect">
          <a:avLst>
            <a:gd name="adj" fmla="val 10000"/>
          </a:avLst>
        </a:prstGeom>
        <a:solidFill>
          <a:schemeClr val="accent4">
            <a:hueOff val="3120009"/>
            <a:satOff val="32876"/>
            <a:lumOff val="-7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kern="1200" dirty="0"/>
            <a:t>Machine Learning and Networking</a:t>
          </a:r>
          <a:endParaRPr lang="en-US" sz="1600" kern="1200" dirty="0"/>
        </a:p>
      </dsp:txBody>
      <dsp:txXfrm>
        <a:off x="6108125" y="1326496"/>
        <a:ext cx="1976129" cy="1326496"/>
      </dsp:txXfrm>
    </dsp:sp>
    <dsp:sp modelId="{F7FBB879-B843-9341-85A9-209C8BA0A884}">
      <dsp:nvSpPr>
        <dsp:cNvPr id="0" name=""/>
        <dsp:cNvSpPr/>
      </dsp:nvSpPr>
      <dsp:spPr>
        <a:xfrm>
          <a:off x="6544035" y="198974"/>
          <a:ext cx="1104308" cy="1104308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4">
                <a:hueOff val="2735855"/>
                <a:satOff val="43156"/>
                <a:lumOff val="2305"/>
                <a:alphaOff val="0"/>
                <a:shade val="20000"/>
                <a:satMod val="200000"/>
              </a:schemeClr>
              <a:schemeClr val="accent4">
                <a:hueOff val="2735855"/>
                <a:satOff val="43156"/>
                <a:lumOff val="2305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DF294E-1A3E-C246-8B90-1F908D47F246}">
      <dsp:nvSpPr>
        <dsp:cNvPr id="0" name=""/>
        <dsp:cNvSpPr/>
      </dsp:nvSpPr>
      <dsp:spPr>
        <a:xfrm>
          <a:off x="323445" y="2652992"/>
          <a:ext cx="7439248" cy="497436"/>
        </a:xfrm>
        <a:prstGeom prst="left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80BF4A1-15EE-7D4A-80DA-8E3E523CBC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B80085D-6354-4C4C-B961-F463B5D88A0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 altLang="en-US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BA1D5CE9-9A3C-B945-A49A-44BC701948C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8E3FC4D7-59C3-0740-B0A5-A6F2B4EF3E6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09C8D1CA-2483-C144-816E-840E3B34DFF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/>
            </a:lvl1pPr>
          </a:lstStyle>
          <a:p>
            <a:endParaRPr lang="de-DE" altLang="en-US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62D49796-096A-C140-A293-85448EF807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3169EB86-F180-B244-81E3-93F8A59AC330}" type="slidenum">
              <a:rPr lang="de-DE" altLang="en-US"/>
              <a:pPr/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fca09390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bfca09390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5568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fca09390b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bfca09390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402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4">
            <a:extLst>
              <a:ext uri="{FF2B5EF4-FFF2-40B4-BE49-F238E27FC236}">
                <a16:creationId xmlns:a16="http://schemas.microsoft.com/office/drawing/2014/main" id="{DA4ED779-1BF4-E9B2-D05D-97789C628B36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1F90CC"/>
              </a:gs>
              <a:gs pos="100000">
                <a:srgbClr val="9013F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4">
            <a:extLst>
              <a:ext uri="{FF2B5EF4-FFF2-40B4-BE49-F238E27FC236}">
                <a16:creationId xmlns:a16="http://schemas.microsoft.com/office/drawing/2014/main" id="{220A97D8-26D0-E064-8D44-BA1E44C754AA}"/>
              </a:ext>
            </a:extLst>
          </p:cNvPr>
          <p:cNvSpPr/>
          <p:nvPr userDrawn="1"/>
        </p:nvSpPr>
        <p:spPr>
          <a:xfrm>
            <a:off x="-6479" y="1668461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6">
            <a:extLst>
              <a:ext uri="{FF2B5EF4-FFF2-40B4-BE49-F238E27FC236}">
                <a16:creationId xmlns:a16="http://schemas.microsoft.com/office/drawing/2014/main" id="{0E7932CC-57F5-7FF5-6F53-EF9A888DB6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sp>
        <p:nvSpPr>
          <p:cNvPr id="4098" name="Rectangle 2">
            <a:extLst>
              <a:ext uri="{FF2B5EF4-FFF2-40B4-BE49-F238E27FC236}">
                <a16:creationId xmlns:a16="http://schemas.microsoft.com/office/drawing/2014/main" id="{5F2B473E-6402-CF41-B498-BF4083E1F7F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0800" y="5431613"/>
            <a:ext cx="8328079" cy="461665"/>
          </a:xfrm>
          <a:noFill/>
        </p:spPr>
        <p:txBody>
          <a:bodyPr wrap="square" lIns="0" tIns="0" rIns="0" bIns="0" rtlCol="0">
            <a:spAutoFit/>
          </a:bodyPr>
          <a:lstStyle>
            <a:lvl1pPr algn="l">
              <a:defRPr lang="en-US" altLang="en-US" sz="3000" noProof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 algn="ctr">
              <a:lnSpc>
                <a:spcPts val="3600"/>
              </a:lnSpc>
            </a:pPr>
            <a:r>
              <a:rPr lang="en-US" altLang="en-US" noProof="0" dirty="0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44EFF916-2BDB-4E4D-8A01-EDEA9161D58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0801" y="6097223"/>
            <a:ext cx="8328079" cy="283411"/>
          </a:xfrm>
          <a:noFill/>
        </p:spPr>
        <p:txBody>
          <a:bodyPr wrap="square" lIns="0" tIns="0" rIns="0" bIns="0" rtlCol="0">
            <a:spAutoFit/>
          </a:bodyPr>
          <a:lstStyle>
            <a:lvl1pPr>
              <a:defRPr lang="en-US" altLang="en-US" sz="1800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defTabSz="914400" fontAlgn="auto" latinLnBrk="0">
              <a:lnSpc>
                <a:spcPts val="2400"/>
              </a:lnSpc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lang="en-US" altLang="en-US" noProof="0" dirty="0"/>
              <a:t>Click to edit Master subtitle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8AF8769-66B8-2076-3312-6FFEC190D6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388168" y="5982101"/>
            <a:ext cx="2432377" cy="497158"/>
          </a:xfrm>
          <a:prstGeom prst="rect">
            <a:avLst/>
          </a:prstGeom>
        </p:spPr>
      </p:pic>
      <p:sp>
        <p:nvSpPr>
          <p:cNvPr id="15" name="Bildplatzhalter 23">
            <a:extLst>
              <a:ext uri="{FF2B5EF4-FFF2-40B4-BE49-F238E27FC236}">
                <a16:creationId xmlns:a16="http://schemas.microsoft.com/office/drawing/2014/main" id="{6D21FA3E-20E0-EB86-2D08-F46A8F5CDCA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6479" y="1260572"/>
            <a:ext cx="8885359" cy="3273604"/>
          </a:xfrm>
          <a:custGeom>
            <a:avLst/>
            <a:gdLst>
              <a:gd name="connsiteX0" fmla="*/ 0 w 8328660"/>
              <a:gd name="connsiteY0" fmla="*/ 0 h 3143274"/>
              <a:gd name="connsiteX1" fmla="*/ 8328660 w 8328660"/>
              <a:gd name="connsiteY1" fmla="*/ 0 h 3143274"/>
              <a:gd name="connsiteX2" fmla="*/ 8328660 w 8328660"/>
              <a:gd name="connsiteY2" fmla="*/ 3143274 h 3143274"/>
              <a:gd name="connsiteX3" fmla="*/ 0 w 8328660"/>
              <a:gd name="connsiteY3" fmla="*/ 3143274 h 3143274"/>
              <a:gd name="connsiteX4" fmla="*/ 0 w 8328660"/>
              <a:gd name="connsiteY4" fmla="*/ 0 h 314327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8660 w 8336280"/>
              <a:gd name="connsiteY2" fmla="*/ 374525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601980 h 3745254"/>
              <a:gd name="connsiteX1" fmla="*/ 8336280 w 8336280"/>
              <a:gd name="connsiteY1" fmla="*/ 0 h 3745254"/>
              <a:gd name="connsiteX2" fmla="*/ 8321040 w 8336280"/>
              <a:gd name="connsiteY2" fmla="*/ 3242334 h 3745254"/>
              <a:gd name="connsiteX3" fmla="*/ 0 w 8336280"/>
              <a:gd name="connsiteY3" fmla="*/ 3745254 h 3745254"/>
              <a:gd name="connsiteX4" fmla="*/ 0 w 8336280"/>
              <a:gd name="connsiteY4" fmla="*/ 601980 h 3745254"/>
              <a:gd name="connsiteX0" fmla="*/ 0 w 8336280"/>
              <a:gd name="connsiteY0" fmla="*/ 286029 h 3429303"/>
              <a:gd name="connsiteX1" fmla="*/ 8336280 w 8336280"/>
              <a:gd name="connsiteY1" fmla="*/ 0 h 3429303"/>
              <a:gd name="connsiteX2" fmla="*/ 8321040 w 8336280"/>
              <a:gd name="connsiteY2" fmla="*/ 2926383 h 3429303"/>
              <a:gd name="connsiteX3" fmla="*/ 0 w 8336280"/>
              <a:gd name="connsiteY3" fmla="*/ 3429303 h 3429303"/>
              <a:gd name="connsiteX4" fmla="*/ 0 w 8336280"/>
              <a:gd name="connsiteY4" fmla="*/ 286029 h 3429303"/>
              <a:gd name="connsiteX0" fmla="*/ 0 w 8339997"/>
              <a:gd name="connsiteY0" fmla="*/ 312049 h 3429303"/>
              <a:gd name="connsiteX1" fmla="*/ 8339997 w 8339997"/>
              <a:gd name="connsiteY1" fmla="*/ 0 h 3429303"/>
              <a:gd name="connsiteX2" fmla="*/ 8324757 w 8339997"/>
              <a:gd name="connsiteY2" fmla="*/ 2926383 h 3429303"/>
              <a:gd name="connsiteX3" fmla="*/ 3717 w 8339997"/>
              <a:gd name="connsiteY3" fmla="*/ 3429303 h 3429303"/>
              <a:gd name="connsiteX4" fmla="*/ 0 w 8339997"/>
              <a:gd name="connsiteY4" fmla="*/ 312049 h 3429303"/>
              <a:gd name="connsiteX0" fmla="*/ 0 w 8343172"/>
              <a:gd name="connsiteY0" fmla="*/ 305699 h 3429303"/>
              <a:gd name="connsiteX1" fmla="*/ 8343172 w 8343172"/>
              <a:gd name="connsiteY1" fmla="*/ 0 h 3429303"/>
              <a:gd name="connsiteX2" fmla="*/ 8327932 w 8343172"/>
              <a:gd name="connsiteY2" fmla="*/ 2926383 h 3429303"/>
              <a:gd name="connsiteX3" fmla="*/ 6892 w 8343172"/>
              <a:gd name="connsiteY3" fmla="*/ 3429303 h 3429303"/>
              <a:gd name="connsiteX4" fmla="*/ 0 w 8343172"/>
              <a:gd name="connsiteY4" fmla="*/ 305699 h 3429303"/>
              <a:gd name="connsiteX0" fmla="*/ 0 w 8349522"/>
              <a:gd name="connsiteY0" fmla="*/ 30887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8874 h 3429303"/>
              <a:gd name="connsiteX0" fmla="*/ 0 w 8352697"/>
              <a:gd name="connsiteY0" fmla="*/ 312049 h 3429303"/>
              <a:gd name="connsiteX1" fmla="*/ 8352697 w 8352697"/>
              <a:gd name="connsiteY1" fmla="*/ 0 h 3429303"/>
              <a:gd name="connsiteX2" fmla="*/ 8337457 w 8352697"/>
              <a:gd name="connsiteY2" fmla="*/ 2926383 h 3429303"/>
              <a:gd name="connsiteX3" fmla="*/ 16417 w 8352697"/>
              <a:gd name="connsiteY3" fmla="*/ 3429303 h 3429303"/>
              <a:gd name="connsiteX4" fmla="*/ 0 w 8352697"/>
              <a:gd name="connsiteY4" fmla="*/ 312049 h 3429303"/>
              <a:gd name="connsiteX0" fmla="*/ 0 w 8349522"/>
              <a:gd name="connsiteY0" fmla="*/ 302524 h 3429303"/>
              <a:gd name="connsiteX1" fmla="*/ 8349522 w 8349522"/>
              <a:gd name="connsiteY1" fmla="*/ 0 h 3429303"/>
              <a:gd name="connsiteX2" fmla="*/ 8334282 w 8349522"/>
              <a:gd name="connsiteY2" fmla="*/ 2926383 h 3429303"/>
              <a:gd name="connsiteX3" fmla="*/ 13242 w 8349522"/>
              <a:gd name="connsiteY3" fmla="*/ 3429303 h 3429303"/>
              <a:gd name="connsiteX4" fmla="*/ 0 w 8349522"/>
              <a:gd name="connsiteY4" fmla="*/ 302524 h 3429303"/>
              <a:gd name="connsiteX0" fmla="*/ 0 w 8349522"/>
              <a:gd name="connsiteY0" fmla="*/ 302524 h 3226103"/>
              <a:gd name="connsiteX1" fmla="*/ 8349522 w 8349522"/>
              <a:gd name="connsiteY1" fmla="*/ 0 h 3226103"/>
              <a:gd name="connsiteX2" fmla="*/ 8334282 w 8349522"/>
              <a:gd name="connsiteY2" fmla="*/ 2926383 h 3226103"/>
              <a:gd name="connsiteX3" fmla="*/ 13242 w 8349522"/>
              <a:gd name="connsiteY3" fmla="*/ 3226103 h 3226103"/>
              <a:gd name="connsiteX4" fmla="*/ 0 w 8349522"/>
              <a:gd name="connsiteY4" fmla="*/ 302524 h 3226103"/>
              <a:gd name="connsiteX0" fmla="*/ 0 w 8883911"/>
              <a:gd name="connsiteY0" fmla="*/ 326274 h 3226103"/>
              <a:gd name="connsiteX1" fmla="*/ 8883911 w 8883911"/>
              <a:gd name="connsiteY1" fmla="*/ 0 h 3226103"/>
              <a:gd name="connsiteX2" fmla="*/ 8868671 w 8883911"/>
              <a:gd name="connsiteY2" fmla="*/ 2926383 h 3226103"/>
              <a:gd name="connsiteX3" fmla="*/ 547631 w 8883911"/>
              <a:gd name="connsiteY3" fmla="*/ 3226103 h 3226103"/>
              <a:gd name="connsiteX4" fmla="*/ 0 w 8883911"/>
              <a:gd name="connsiteY4" fmla="*/ 326274 h 3226103"/>
              <a:gd name="connsiteX0" fmla="*/ 0 w 8872036"/>
              <a:gd name="connsiteY0" fmla="*/ 326274 h 3226103"/>
              <a:gd name="connsiteX1" fmla="*/ 8872036 w 8872036"/>
              <a:gd name="connsiteY1" fmla="*/ 0 h 3226103"/>
              <a:gd name="connsiteX2" fmla="*/ 8856796 w 8872036"/>
              <a:gd name="connsiteY2" fmla="*/ 2926383 h 3226103"/>
              <a:gd name="connsiteX3" fmla="*/ 535756 w 8872036"/>
              <a:gd name="connsiteY3" fmla="*/ 3226103 h 3226103"/>
              <a:gd name="connsiteX4" fmla="*/ 0 w 8872036"/>
              <a:gd name="connsiteY4" fmla="*/ 326274 h 3226103"/>
              <a:gd name="connsiteX0" fmla="*/ 34357 w 8906393"/>
              <a:gd name="connsiteY0" fmla="*/ 326274 h 3273604"/>
              <a:gd name="connsiteX1" fmla="*/ 8906393 w 8906393"/>
              <a:gd name="connsiteY1" fmla="*/ 0 h 3273604"/>
              <a:gd name="connsiteX2" fmla="*/ 8891153 w 8906393"/>
              <a:gd name="connsiteY2" fmla="*/ 2926383 h 3273604"/>
              <a:gd name="connsiteX3" fmla="*/ 98 w 8906393"/>
              <a:gd name="connsiteY3" fmla="*/ 3273604 h 3273604"/>
              <a:gd name="connsiteX4" fmla="*/ 34357 w 8906393"/>
              <a:gd name="connsiteY4" fmla="*/ 326274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1367 w 8907662"/>
              <a:gd name="connsiteY3" fmla="*/ 3273604 h 3273604"/>
              <a:gd name="connsiteX4" fmla="*/ 0 w 8907662"/>
              <a:gd name="connsiteY4" fmla="*/ 338149 h 3273604"/>
              <a:gd name="connsiteX0" fmla="*/ 0 w 8907662"/>
              <a:gd name="connsiteY0" fmla="*/ 338149 h 3273604"/>
              <a:gd name="connsiteX1" fmla="*/ 8907662 w 8907662"/>
              <a:gd name="connsiteY1" fmla="*/ 0 h 3273604"/>
              <a:gd name="connsiteX2" fmla="*/ 8892422 w 8907662"/>
              <a:gd name="connsiteY2" fmla="*/ 2926383 h 3273604"/>
              <a:gd name="connsiteX3" fmla="*/ 32591 w 8907662"/>
              <a:gd name="connsiteY3" fmla="*/ 3273604 h 3273604"/>
              <a:gd name="connsiteX4" fmla="*/ 0 w 8907662"/>
              <a:gd name="connsiteY4" fmla="*/ 338149 h 3273604"/>
              <a:gd name="connsiteX0" fmla="*/ 0 w 8885359"/>
              <a:gd name="connsiteY0" fmla="*/ 338149 h 3273604"/>
              <a:gd name="connsiteX1" fmla="*/ 8885359 w 8885359"/>
              <a:gd name="connsiteY1" fmla="*/ 0 h 3273604"/>
              <a:gd name="connsiteX2" fmla="*/ 8870119 w 8885359"/>
              <a:gd name="connsiteY2" fmla="*/ 2926383 h 3273604"/>
              <a:gd name="connsiteX3" fmla="*/ 10288 w 8885359"/>
              <a:gd name="connsiteY3" fmla="*/ 3273604 h 3273604"/>
              <a:gd name="connsiteX4" fmla="*/ 0 w 8885359"/>
              <a:gd name="connsiteY4" fmla="*/ 338149 h 3273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85359" h="3273604">
                <a:moveTo>
                  <a:pt x="0" y="338149"/>
                </a:moveTo>
                <a:lnTo>
                  <a:pt x="8885359" y="0"/>
                </a:lnTo>
                <a:lnTo>
                  <a:pt x="8870119" y="2926383"/>
                </a:lnTo>
                <a:lnTo>
                  <a:pt x="10288" y="3273604"/>
                </a:lnTo>
                <a:cubicBezTo>
                  <a:pt x="7991" y="2232403"/>
                  <a:pt x="2297" y="1379350"/>
                  <a:pt x="0" y="338149"/>
                </a:cubicBezTo>
                <a:close/>
              </a:path>
            </a:pathLst>
          </a:custGeom>
          <a:solidFill>
            <a:srgbClr val="434343"/>
          </a:solidFill>
        </p:spPr>
        <p:txBody>
          <a:bodyPr lIns="576000"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Platzhalter: Bild Titelfolie</a:t>
            </a:r>
          </a:p>
        </p:txBody>
      </p:sp>
    </p:spTree>
    <p:extLst>
      <p:ext uri="{BB962C8B-B14F-4D97-AF65-F5344CB8AC3E}">
        <p14:creationId xmlns:p14="http://schemas.microsoft.com/office/powerpoint/2010/main" val="206908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4"/>
          <p:cNvSpPr>
            <a:spLocks noGrp="1"/>
          </p:cNvSpPr>
          <p:nvPr>
            <p:ph type="body" sz="quarter" idx="15"/>
          </p:nvPr>
        </p:nvSpPr>
        <p:spPr>
          <a:xfrm>
            <a:off x="1664739" y="3532822"/>
            <a:ext cx="7090019" cy="2848928"/>
          </a:xfrm>
        </p:spPr>
        <p:txBody>
          <a:bodyPr/>
          <a:lstStyle>
            <a:lvl1pPr marL="360000" indent="-360000">
              <a:buFont typeface="+mj-lt"/>
              <a:buAutoNum type="arabicPeriod"/>
              <a:defRPr b="0"/>
            </a:lvl1pPr>
            <a:lvl2pPr marL="720000" indent="-360000">
              <a:buFont typeface="+mj-lt"/>
              <a:buAutoNum type="arabicPeriod"/>
              <a:defRPr b="0"/>
            </a:lvl2pPr>
            <a:lvl3pPr marL="1080000" indent="-360000">
              <a:buFont typeface="+mj-lt"/>
              <a:buAutoNum type="arabicPeriod"/>
              <a:defRPr b="0"/>
            </a:lvl3pPr>
            <a:lvl4pPr marL="1438275" indent="-360000">
              <a:buFont typeface="+mj-lt"/>
              <a:buAutoNum type="arabicPeriod"/>
              <a:defRPr b="0"/>
            </a:lvl4pPr>
            <a:lvl5pPr marL="1800000" indent="-360000">
              <a:buFont typeface="+mj-lt"/>
              <a:buAutoNum type="arabicPeriod"/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10" name="Titel 58"/>
          <p:cNvSpPr>
            <a:spLocks noGrp="1"/>
          </p:cNvSpPr>
          <p:nvPr>
            <p:ph type="title"/>
          </p:nvPr>
        </p:nvSpPr>
        <p:spPr>
          <a:xfrm>
            <a:off x="328807" y="1484784"/>
            <a:ext cx="11505640" cy="1440160"/>
          </a:xfrm>
        </p:spPr>
        <p:txBody>
          <a:bodyPr lIns="0" rIns="0"/>
          <a:lstStyle>
            <a:lvl1pPr>
              <a:defRPr sz="3600" b="0">
                <a:solidFill>
                  <a:srgbClr val="C50D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2" name="Fußzeilenplatzhalter 1028">
            <a:extLst>
              <a:ext uri="{FF2B5EF4-FFF2-40B4-BE49-F238E27FC236}">
                <a16:creationId xmlns:a16="http://schemas.microsoft.com/office/drawing/2014/main" id="{D0D6423F-79C6-D4FF-B391-6211A37080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265555E6-18F6-2689-89F0-8EDF633ECA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6491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29029" y="1268413"/>
            <a:ext cx="9721851" cy="4674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C50D2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029" y="6036150"/>
            <a:ext cx="9721851" cy="230400"/>
          </a:xfrm>
        </p:spPr>
        <p:txBody>
          <a:bodyPr anchor="b"/>
          <a:lstStyle>
            <a:lvl1pPr marL="0" indent="0">
              <a:buNone/>
              <a:tabLst>
                <a:tab pos="265113" algn="l"/>
              </a:tabLst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ußzeilenplatzhalter 1028">
            <a:extLst>
              <a:ext uri="{FF2B5EF4-FFF2-40B4-BE49-F238E27FC236}">
                <a16:creationId xmlns:a16="http://schemas.microsoft.com/office/drawing/2014/main" id="{CB92E6DA-9C1F-7191-58D8-E153A87492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4D173078-C179-33EB-BFB6-3550712DE1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40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C50D2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29029" y="6043398"/>
            <a:ext cx="9757971" cy="230400"/>
          </a:xfrm>
        </p:spPr>
        <p:txBody>
          <a:bodyPr anchor="b"/>
          <a:lstStyle>
            <a:lvl1pPr marL="0" indent="0">
              <a:buNone/>
              <a:tabLst>
                <a:tab pos="265113" algn="l"/>
              </a:tabLst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ußzeilenplatzhalter 1028">
            <a:extLst>
              <a:ext uri="{FF2B5EF4-FFF2-40B4-BE49-F238E27FC236}">
                <a16:creationId xmlns:a16="http://schemas.microsoft.com/office/drawing/2014/main" id="{81CF8230-2661-7A51-CD47-E324E5943B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DDEB5E25-BF8B-C144-AF30-FFB04164DB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1554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2"/>
          </p:nvPr>
        </p:nvSpPr>
        <p:spPr>
          <a:xfrm>
            <a:off x="5665382" y="1258098"/>
            <a:ext cx="4585498" cy="467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29029" y="1258098"/>
            <a:ext cx="4589846" cy="4671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9029" y="6047218"/>
            <a:ext cx="9721851" cy="230400"/>
          </a:xfrm>
        </p:spPr>
        <p:txBody>
          <a:bodyPr anchor="b"/>
          <a:lstStyle>
            <a:lvl1pPr marL="0" indent="0">
              <a:buNone/>
              <a:tabLst>
                <a:tab pos="265113" algn="l"/>
              </a:tabLst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Fußzeilenplatzhalter 1028">
            <a:extLst>
              <a:ext uri="{FF2B5EF4-FFF2-40B4-BE49-F238E27FC236}">
                <a16:creationId xmlns:a16="http://schemas.microsoft.com/office/drawing/2014/main" id="{5A4BAC91-0879-E482-551E-CD8F06B9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11" name="Foliennummernplatzhalter 2">
            <a:extLst>
              <a:ext uri="{FF2B5EF4-FFF2-40B4-BE49-F238E27FC236}">
                <a16:creationId xmlns:a16="http://schemas.microsoft.com/office/drawing/2014/main" id="{0FD224DB-6EE8-2C65-56C0-FB3A8F7F1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163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325768" y="1268417"/>
            <a:ext cx="3554571" cy="5113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4323865" y="1268417"/>
            <a:ext cx="7534031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6062" y="6165850"/>
            <a:ext cx="11519877" cy="215900"/>
          </a:xfrm>
        </p:spPr>
        <p:txBody>
          <a:bodyPr anchor="b"/>
          <a:lstStyle>
            <a:lvl1pPr marL="0" indent="0">
              <a:buNone/>
              <a:tabLst>
                <a:tab pos="265113" algn="l"/>
              </a:tabLst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ußzeilenplatzhalter 1028">
            <a:extLst>
              <a:ext uri="{FF2B5EF4-FFF2-40B4-BE49-F238E27FC236}">
                <a16:creationId xmlns:a16="http://schemas.microsoft.com/office/drawing/2014/main" id="{C47EA52E-8FAE-5EB4-F7A6-E957999F6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798F2A4E-EFFD-E764-794D-5DD81CE6B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016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2"/>
          </p:nvPr>
        </p:nvSpPr>
        <p:spPr>
          <a:xfrm>
            <a:off x="8311633" y="1268764"/>
            <a:ext cx="3554571" cy="5113337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de-DE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335362" y="1268764"/>
            <a:ext cx="7534031" cy="5113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36062" y="6165850"/>
            <a:ext cx="11519877" cy="215900"/>
          </a:xfrm>
        </p:spPr>
        <p:txBody>
          <a:bodyPr anchor="b"/>
          <a:lstStyle>
            <a:lvl1pPr marL="0" indent="0">
              <a:buNone/>
              <a:tabLst>
                <a:tab pos="265113" algn="l"/>
              </a:tabLst>
              <a:defRPr sz="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ußzeilenplatzhalter 1028">
            <a:extLst>
              <a:ext uri="{FF2B5EF4-FFF2-40B4-BE49-F238E27FC236}">
                <a16:creationId xmlns:a16="http://schemas.microsoft.com/office/drawing/2014/main" id="{684C4A9E-A03B-22EF-DEC0-1DDC5FAB0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8" name="Foliennummernplatzhalter 2">
            <a:extLst>
              <a:ext uri="{FF2B5EF4-FFF2-40B4-BE49-F238E27FC236}">
                <a16:creationId xmlns:a16="http://schemas.microsoft.com/office/drawing/2014/main" id="{E98E1DE2-09F2-64B3-9C92-C23473EF6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449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4426170-C8FC-AC84-D0DE-74F2C9B67CDA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1F90CC"/>
              </a:gs>
              <a:gs pos="100000">
                <a:srgbClr val="9013F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">
            <a:extLst>
              <a:ext uri="{FF2B5EF4-FFF2-40B4-BE49-F238E27FC236}">
                <a16:creationId xmlns:a16="http://schemas.microsoft.com/office/drawing/2014/main" id="{A26CD0C8-4DAA-2799-7826-EF76E9AD1DD0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  <a:prstGeom prst="rect">
            <a:avLst/>
          </a:prstGeom>
        </p:spPr>
        <p:txBody>
          <a:bodyPr lIns="0" tIns="0" rIns="0" bIns="0" anchor="b" anchorCtr="0"/>
          <a:lstStyle/>
          <a:p>
            <a:pPr marL="0" lvl="0" indent="0" defTabSz="914400" latinLnBrk="0">
              <a:lnSpc>
                <a:spcPts val="28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529029" y="1268416"/>
            <a:ext cx="9721851" cy="465002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1" name="Fußzeilenplatzhalter 1028"/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  <a:prstGeom prst="rect">
            <a:avLst/>
          </a:prstGeom>
        </p:spPr>
        <p:txBody>
          <a:bodyPr vert="horz" wrap="none" lIns="0" tIns="0" rIns="0" bIns="0" rtlCol="0" anchor="ctr" anchorCtr="0">
            <a:noAutofit/>
          </a:bodyPr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fld id="{815DB69B-0A2B-4D0B-A3BD-360AAA24381D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C7DBF6-92D8-591C-3F0A-C8F8CF3E3DD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398409" y="6172200"/>
            <a:ext cx="2432377" cy="497158"/>
          </a:xfrm>
          <a:prstGeom prst="rect">
            <a:avLst/>
          </a:prstGeom>
        </p:spPr>
      </p:pic>
      <p:pic>
        <p:nvPicPr>
          <p:cNvPr id="6" name="Grafik 7">
            <a:extLst>
              <a:ext uri="{FF2B5EF4-FFF2-40B4-BE49-F238E27FC236}">
                <a16:creationId xmlns:a16="http://schemas.microsoft.com/office/drawing/2014/main" id="{D9C9A2CF-52CB-C64F-6F7D-90197783748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012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  <p:sldLayoutId id="2147483668" r:id="rId7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de-DE" sz="2400" b="0" i="0" kern="1200" dirty="0">
          <a:solidFill>
            <a:srgbClr val="C40D1E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003A80"/>
          </a:solidFill>
          <a:latin typeface="Arial" charset="0"/>
        </a:defRPr>
      </a:lvl5pPr>
      <a:lvl6pPr marL="457148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6pPr>
      <a:lvl7pPr marL="914296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7pPr>
      <a:lvl8pPr marL="1371445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8pPr>
      <a:lvl9pPr marL="1828592" algn="l" rtl="0" eaLnBrk="1" fontAlgn="base" hangingPunct="1">
        <a:spcBef>
          <a:spcPct val="0"/>
        </a:spcBef>
        <a:spcAft>
          <a:spcPct val="0"/>
        </a:spcAft>
        <a:defRPr sz="2000" b="1" i="1">
          <a:solidFill>
            <a:srgbClr val="16316F"/>
          </a:solidFill>
          <a:latin typeface="Arial" charset="0"/>
        </a:defRPr>
      </a:lvl9pPr>
    </p:titleStyle>
    <p:bodyStyle>
      <a:lvl1pPr marL="360000" indent="-360000" algn="l" defTabSz="422388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de-DE" sz="1800" kern="1200" dirty="0">
          <a:solidFill>
            <a:srgbClr val="4343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17200" indent="-350838" algn="l" defTabSz="422388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de-DE" sz="1800" kern="1200" dirty="0">
          <a:solidFill>
            <a:srgbClr val="4343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73175" indent="-358775" algn="l" defTabSz="422388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de-DE" sz="1800" kern="1200" dirty="0">
          <a:solidFill>
            <a:srgbClr val="4343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730375" indent="-358775" algn="l" defTabSz="422388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de-DE" sz="1800" kern="1200" dirty="0">
          <a:solidFill>
            <a:srgbClr val="4343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188800" indent="-360000" algn="l" defTabSz="422388" rtl="0" eaLnBrk="1" fontAlgn="base" hangingPunct="1">
        <a:lnSpc>
          <a:spcPct val="100000"/>
        </a:lnSpc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 panose="020B0604020202020204" pitchFamily="34" charset="0"/>
        <a:buChar char="•"/>
        <a:defRPr lang="de-DE" sz="1800" b="0" kern="1200" dirty="0">
          <a:solidFill>
            <a:srgbClr val="434343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0" indent="-422388" algn="l" defTabSz="91429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tiff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diagramData" Target="../diagrams/data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130B0A6-B25F-2F4C-92DB-1666AF9B7E4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50800" y="5431613"/>
            <a:ext cx="8328079" cy="461665"/>
          </a:xfrm>
        </p:spPr>
        <p:txBody>
          <a:bodyPr/>
          <a:lstStyle/>
          <a:p>
            <a:r>
              <a:rPr lang="en-US" altLang="en-US" dirty="0"/>
              <a:t>Telecommunication </a:t>
            </a:r>
            <a:r>
              <a:rPr lang="en-US" altLang="en-US"/>
              <a:t>Networks Group (</a:t>
            </a:r>
            <a:r>
              <a:rPr lang="en-US" altLang="en-US" dirty="0"/>
              <a:t>TKN)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457495E6-8C54-7846-A0E6-0CEBB45464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50801" y="6097223"/>
            <a:ext cx="8328079" cy="283411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Falko Dressler | Telecommunication Networks</a:t>
            </a:r>
          </a:p>
        </p:txBody>
      </p:sp>
      <p:pic>
        <p:nvPicPr>
          <p:cNvPr id="9" name="Picture Placeholder 8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0825581-B387-46E3-4BDE-D51D5F30F4D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/>
          <a:srcRect t="13046" b="13046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type="body" sz="quarter" idx="12"/>
          </p:nvPr>
        </p:nvSpPr>
        <p:spPr>
          <a:xfrm>
            <a:off x="529029" y="1268413"/>
            <a:ext cx="10977171" cy="4674946"/>
          </a:xfrm>
        </p:spPr>
        <p:txBody>
          <a:bodyPr numCol="4">
            <a:noAutofit/>
          </a:bodyPr>
          <a:lstStyle/>
          <a:p>
            <a:pPr marL="0" indent="0">
              <a:buNone/>
            </a:pPr>
            <a:r>
              <a:rPr lang="en-US" sz="1200" b="1" dirty="0"/>
              <a:t>Professor</a:t>
            </a:r>
          </a:p>
          <a:p>
            <a:r>
              <a:rPr lang="en-US" sz="1200" dirty="0"/>
              <a:t>Prof. Dr.-Ing. </a:t>
            </a:r>
            <a:r>
              <a:rPr lang="en-US" sz="1200" dirty="0" err="1"/>
              <a:t>habil</a:t>
            </a:r>
            <a:r>
              <a:rPr lang="en-US" sz="1200" dirty="0"/>
              <a:t>. Falko Dressler</a:t>
            </a:r>
          </a:p>
          <a:p>
            <a:pPr marL="0" indent="0">
              <a:buNone/>
            </a:pPr>
            <a:r>
              <a:rPr lang="en-US" sz="1200" b="1" dirty="0"/>
              <a:t>Emeritus Professor</a:t>
            </a:r>
          </a:p>
          <a:p>
            <a:r>
              <a:rPr lang="en-US" sz="1200" dirty="0"/>
              <a:t>Prof. Dr.-Ing. </a:t>
            </a:r>
            <a:r>
              <a:rPr lang="en-US" sz="1200" dirty="0" err="1"/>
              <a:t>habil</a:t>
            </a:r>
            <a:r>
              <a:rPr lang="en-US" sz="1200" dirty="0"/>
              <a:t>. Adam </a:t>
            </a:r>
            <a:r>
              <a:rPr lang="en-US" sz="1200" dirty="0" err="1"/>
              <a:t>Wolisz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Senior Researchers</a:t>
            </a:r>
          </a:p>
          <a:p>
            <a:r>
              <a:rPr lang="en-US" sz="1200" dirty="0"/>
              <a:t>Dr. Jorge Torres Gómez</a:t>
            </a:r>
          </a:p>
          <a:p>
            <a:r>
              <a:rPr lang="en-US" sz="1200" dirty="0"/>
              <a:t>Dr. Anatolij </a:t>
            </a:r>
            <a:r>
              <a:rPr lang="en-US" sz="1200" dirty="0" err="1"/>
              <a:t>Zubow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/>
              <a:t>Team assistant</a:t>
            </a:r>
          </a:p>
          <a:p>
            <a:r>
              <a:rPr lang="en-US" sz="1200" dirty="0"/>
              <a:t>Petra Hutt</a:t>
            </a:r>
          </a:p>
          <a:p>
            <a:pPr marL="0" indent="0">
              <a:buNone/>
            </a:pPr>
            <a:r>
              <a:rPr lang="en-US" sz="1200" b="1" dirty="0"/>
              <a:t>Lab engineer</a:t>
            </a:r>
          </a:p>
          <a:p>
            <a:r>
              <a:rPr lang="en-US" sz="1200" dirty="0"/>
              <a:t>Georgios </a:t>
            </a:r>
            <a:r>
              <a:rPr lang="en-US" sz="1200" dirty="0" err="1"/>
              <a:t>Ainatzes</a:t>
            </a:r>
            <a:endParaRPr lang="en-US" sz="1200" dirty="0"/>
          </a:p>
          <a:p>
            <a:r>
              <a:rPr lang="en-US" sz="1200" dirty="0"/>
              <a:t>Ahmad Farhad Shams</a:t>
            </a:r>
          </a:p>
          <a:p>
            <a:pPr marL="0" indent="0">
              <a:buNone/>
            </a:pPr>
            <a:r>
              <a:rPr lang="en-US" sz="1200" b="1" dirty="0"/>
              <a:t>Scientific Staff</a:t>
            </a:r>
          </a:p>
          <a:p>
            <a:r>
              <a:rPr lang="en-US" sz="1200" dirty="0"/>
              <a:t>Joana </a:t>
            </a:r>
            <a:r>
              <a:rPr lang="en-US" sz="1200" dirty="0" err="1"/>
              <a:t>Angjo</a:t>
            </a:r>
            <a:endParaRPr lang="en-US" sz="1200" dirty="0"/>
          </a:p>
          <a:p>
            <a:r>
              <a:rPr lang="en-US" sz="1200" dirty="0"/>
              <a:t>Ahmed Hasan Ansari</a:t>
            </a:r>
          </a:p>
          <a:p>
            <a:r>
              <a:rPr lang="en-US" sz="1200" dirty="0"/>
              <a:t>Jamshid Bacha</a:t>
            </a:r>
          </a:p>
          <a:p>
            <a:r>
              <a:rPr lang="en-US" sz="1200" dirty="0"/>
              <a:t>Osman Tugay Başaran</a:t>
            </a:r>
          </a:p>
          <a:p>
            <a:r>
              <a:rPr lang="en-US" sz="1200" dirty="0"/>
              <a:t>Dr. </a:t>
            </a:r>
            <a:r>
              <a:rPr lang="en-US" sz="1200" dirty="0" err="1"/>
              <a:t>Sunasheer</a:t>
            </a:r>
            <a:r>
              <a:rPr lang="en-US" sz="1200" dirty="0"/>
              <a:t> Bhattacharjee</a:t>
            </a:r>
          </a:p>
          <a:p>
            <a:r>
              <a:rPr lang="en-US" sz="1200" dirty="0" err="1"/>
              <a:t>Tehmina</a:t>
            </a:r>
            <a:r>
              <a:rPr lang="en-US" sz="1200" dirty="0"/>
              <a:t> Bibi</a:t>
            </a:r>
          </a:p>
          <a:p>
            <a:r>
              <a:rPr lang="en-US" sz="1200" dirty="0"/>
              <a:t>Lisa Y. Debus</a:t>
            </a:r>
          </a:p>
          <a:p>
            <a:r>
              <a:rPr lang="en-US" sz="1200" dirty="0"/>
              <a:t>Sigrid </a:t>
            </a:r>
            <a:r>
              <a:rPr lang="en-US" sz="1200" dirty="0" err="1"/>
              <a:t>Dimce</a:t>
            </a:r>
            <a:endParaRPr lang="en-US" sz="1200" dirty="0"/>
          </a:p>
          <a:p>
            <a:r>
              <a:rPr lang="en-US" sz="1200" dirty="0"/>
              <a:t>Dr. </a:t>
            </a:r>
            <a:r>
              <a:rPr lang="en-US" sz="1200" dirty="0" err="1"/>
              <a:t>Doğanalp</a:t>
            </a:r>
            <a:r>
              <a:rPr lang="en-US" sz="1200" dirty="0"/>
              <a:t> </a:t>
            </a:r>
            <a:r>
              <a:rPr lang="en-US" sz="1200" dirty="0" err="1"/>
              <a:t>Ergenç</a:t>
            </a:r>
            <a:endParaRPr lang="en-US" sz="1200" dirty="0"/>
          </a:p>
          <a:p>
            <a:r>
              <a:rPr lang="en-US" sz="1200" dirty="0"/>
              <a:t>Christos Laskos</a:t>
            </a:r>
          </a:p>
          <a:p>
            <a:r>
              <a:rPr lang="en-US" sz="1200" dirty="0"/>
              <a:t>Dr.-Ing. Agon </a:t>
            </a:r>
            <a:r>
              <a:rPr lang="en-US" sz="1200" dirty="0" err="1"/>
              <a:t>Memedi</a:t>
            </a:r>
            <a:endParaRPr lang="en-US" sz="1200" dirty="0"/>
          </a:p>
          <a:p>
            <a:r>
              <a:rPr lang="en-US" sz="1200" dirty="0"/>
              <a:t>Fabian </a:t>
            </a:r>
            <a:r>
              <a:rPr lang="en-US" sz="1200" dirty="0" err="1"/>
              <a:t>Missbrenner</a:t>
            </a:r>
            <a:endParaRPr lang="en-US" sz="1200" dirty="0"/>
          </a:p>
          <a:p>
            <a:r>
              <a:rPr lang="en-US" sz="1200" dirty="0"/>
              <a:t>Marie-Christin H. </a:t>
            </a:r>
            <a:r>
              <a:rPr lang="en-US" sz="1200" dirty="0" err="1"/>
              <a:t>Oczko</a:t>
            </a:r>
            <a:endParaRPr lang="en-US" sz="1200" dirty="0"/>
          </a:p>
          <a:p>
            <a:r>
              <a:rPr lang="en-US" sz="1200" dirty="0"/>
              <a:t>Dr. Saswati Pal</a:t>
            </a:r>
          </a:p>
          <a:p>
            <a:r>
              <a:rPr lang="en-US" sz="1200" dirty="0"/>
              <a:t>Atefeh Rezaei</a:t>
            </a:r>
          </a:p>
          <a:p>
            <a:r>
              <a:rPr lang="en-US" sz="1200" dirty="0"/>
              <a:t>Sascha Rösler</a:t>
            </a:r>
          </a:p>
          <a:p>
            <a:r>
              <a:rPr lang="en-US" sz="1200" dirty="0"/>
              <a:t>Peter Scheepers</a:t>
            </a:r>
          </a:p>
          <a:p>
            <a:r>
              <a:rPr lang="en-US" sz="1200" dirty="0"/>
              <a:t>Simon Schmitz-Heinen</a:t>
            </a:r>
          </a:p>
          <a:p>
            <a:r>
              <a:rPr lang="en-US" sz="1200" dirty="0"/>
              <a:t>Lukas Stratmann</a:t>
            </a:r>
          </a:p>
          <a:p>
            <a:r>
              <a:rPr lang="en-US" sz="1200" dirty="0" err="1"/>
              <a:t>Youming</a:t>
            </a:r>
            <a:r>
              <a:rPr lang="en-US" sz="1200" dirty="0"/>
              <a:t> Tao</a:t>
            </a:r>
          </a:p>
          <a:p>
            <a:r>
              <a:rPr lang="en-US" sz="1200" dirty="0"/>
              <a:t>Ziqi Zhou</a:t>
            </a:r>
          </a:p>
          <a:p>
            <a:pPr marL="0" indent="0">
              <a:buNone/>
            </a:pPr>
            <a:r>
              <a:rPr lang="en-US" sz="1200" b="1" dirty="0"/>
              <a:t>External PhD Candidates</a:t>
            </a:r>
          </a:p>
          <a:p>
            <a:r>
              <a:rPr lang="en-US" sz="1200" dirty="0"/>
              <a:t>Laura </a:t>
            </a:r>
            <a:r>
              <a:rPr lang="en-US" sz="1200" dirty="0" err="1"/>
              <a:t>Finarelli</a:t>
            </a:r>
            <a:endParaRPr lang="en-US" sz="1200" dirty="0"/>
          </a:p>
          <a:p>
            <a:r>
              <a:rPr lang="en-US" sz="1200" dirty="0"/>
              <a:t>Mohammad Bariq Khan</a:t>
            </a:r>
          </a:p>
          <a:p>
            <a:r>
              <a:rPr lang="en-US" sz="1200" dirty="0" err="1"/>
              <a:t>Mengfan</a:t>
            </a:r>
            <a:r>
              <a:rPr lang="en-US" sz="1200" dirty="0"/>
              <a:t> Wu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Student Research Assistants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uli"/>
              </a:rPr>
              <a:t>Ahmed Abdulfattah</a:t>
            </a:r>
          </a:p>
          <a:p>
            <a:r>
              <a:rPr lang="en-US" sz="1200" dirty="0"/>
              <a:t>Aikaterini Kerani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uli"/>
              </a:rPr>
              <a:t>Negin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Muli"/>
              </a:rPr>
              <a:t>Masoudifar</a:t>
            </a:r>
            <a:endParaRPr lang="en-US" sz="1200" dirty="0"/>
          </a:p>
          <a:p>
            <a:r>
              <a:rPr lang="en-US" sz="1200" dirty="0"/>
              <a:t>Lorenz Pusch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uli"/>
              </a:rPr>
              <a:t>Jakob </a:t>
            </a:r>
            <a:r>
              <a:rPr lang="en-US" sz="1200" b="0" i="0" u="none" strike="noStrike" dirty="0" err="1">
                <a:solidFill>
                  <a:srgbClr val="000000"/>
                </a:solidFill>
                <a:effectLst/>
                <a:latin typeface="Muli"/>
              </a:rPr>
              <a:t>Rühlow</a:t>
            </a:r>
            <a:endParaRPr lang="en-US" sz="12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Team</a:t>
            </a:r>
            <a:endParaRPr lang="de-DE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6CFE7B0-A8F6-03D3-3A74-D8B7DF5711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/>
              <a:t>Telecommunication Networks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FE8934-95D6-D345-B018-E9A6D46FB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086C6F-DE0F-CA44-A8A0-3247CA783871}" type="slidenum">
              <a:rPr lang="en-US" altLang="en-US" noProof="0" smtClean="0"/>
              <a:pPr/>
              <a:t>2</a:t>
            </a:fld>
            <a:endParaRPr lang="en-US" altLang="en-US" noProof="0" dirty="0"/>
          </a:p>
        </p:txBody>
      </p:sp>
      <p:pic>
        <p:nvPicPr>
          <p:cNvPr id="7" name="Picture 6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9B898E20-E139-D7DC-C349-F20E203CDE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3725802"/>
            <a:ext cx="4419600" cy="220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03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57FBD-55C7-A745-A3F6-EF33C130E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r>
              <a:rPr lang="en-DE" dirty="0"/>
              <a:t>Research Focus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DBB1657-FEC3-65EE-4275-8164E1493E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6427C-B1D8-AD4B-BAB9-9021C57C3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2B98-F611-5943-A36A-E04F163021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fld id="{815DB69B-0A2B-4D0B-A3BD-360AAA24381D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87903CE-68DA-CA48-85A0-B8492EA81E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20140331"/>
              </p:ext>
            </p:extLst>
          </p:nvPr>
        </p:nvGraphicFramePr>
        <p:xfrm>
          <a:off x="528638" y="1264665"/>
          <a:ext cx="8086140" cy="331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5">
            <a:extLst>
              <a:ext uri="{FF2B5EF4-FFF2-40B4-BE49-F238E27FC236}">
                <a16:creationId xmlns:a16="http://schemas.microsoft.com/office/drawing/2014/main" id="{6CF5CA2F-EEB0-894D-ADED-300FCEE66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0" y="4875308"/>
            <a:ext cx="3432838" cy="39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C1803-3A29-AD4B-B376-4B2855C28E14}"/>
              </a:ext>
            </a:extLst>
          </p:cNvPr>
          <p:cNvSpPr txBox="1"/>
          <p:nvPr/>
        </p:nvSpPr>
        <p:spPr>
          <a:xfrm>
            <a:off x="3098735" y="4016759"/>
            <a:ext cx="3395160" cy="292388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>
              <a:spcAft>
                <a:spcPts val="1000"/>
              </a:spcAft>
              <a:buClr>
                <a:schemeClr val="tx2"/>
              </a:buClr>
              <a:buSzPct val="80000"/>
            </a:pPr>
            <a:r>
              <a:rPr lang="en-US" sz="1300" b="1" dirty="0"/>
              <a:t>Modeling, simulation, and experimentation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4E380922-3704-3C4F-80E0-A2280BC7A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862" y="5334000"/>
            <a:ext cx="24511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C8107890-CE08-8340-AA96-DBFBEC9D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20" y="5521503"/>
            <a:ext cx="15875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90850F-DFB7-54DB-0704-27E43BD016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5720" b="28102"/>
          <a:stretch/>
        </p:blipFill>
        <p:spPr>
          <a:xfrm>
            <a:off x="6823776" y="4680642"/>
            <a:ext cx="1701800" cy="10273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0B80F8F-8BA5-48C4-9BE2-A23184C145F3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23173"/>
          <a:stretch/>
        </p:blipFill>
        <p:spPr>
          <a:xfrm>
            <a:off x="4996040" y="4684136"/>
            <a:ext cx="1715974" cy="10273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A11030D-1A83-27B9-3F83-2CD78119979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591" y="1264665"/>
            <a:ext cx="1194209" cy="71745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BD839FB-16E4-A3F8-6DE5-FD32748F40C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30695" y="2753614"/>
            <a:ext cx="1524000" cy="4064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6C393E4-7212-19AD-897E-B5CEC5A8F7B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125" y="3382941"/>
            <a:ext cx="1721141" cy="4075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0EE8FAE-86E9-F1FD-902C-F0237C76C13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270851" y="2205043"/>
            <a:ext cx="1443688" cy="3256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901E006-9256-382F-94AA-2C8BCE5AF8B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5400000">
            <a:off x="9765433" y="3745405"/>
            <a:ext cx="454525" cy="990600"/>
          </a:xfrm>
          <a:prstGeom prst="rect">
            <a:avLst/>
          </a:prstGeom>
        </p:spPr>
      </p:pic>
      <p:pic>
        <p:nvPicPr>
          <p:cNvPr id="29" name="Picture 28" descr="A picture containing arrow&#10;&#10;Description automatically generated">
            <a:extLst>
              <a:ext uri="{FF2B5EF4-FFF2-40B4-BE49-F238E27FC236}">
                <a16:creationId xmlns:a16="http://schemas.microsoft.com/office/drawing/2014/main" id="{F26E0B3E-6378-C7B4-53E5-26B3C6AF151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319795" y="4690892"/>
            <a:ext cx="1345800" cy="49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127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6"/>
          <p:cNvPicPr preferRelativeResize="0"/>
          <p:nvPr/>
        </p:nvPicPr>
        <p:blipFill rotWithShape="1">
          <a:blip r:embed="rId3">
            <a:alphaModFix/>
          </a:blip>
          <a:srcRect l="36" r="-36" b="4932"/>
          <a:stretch/>
        </p:blipFill>
        <p:spPr>
          <a:xfrm>
            <a:off x="6781800" y="1268413"/>
            <a:ext cx="4625976" cy="295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>
            <a:spLocks noGrp="1"/>
          </p:cNvSpPr>
          <p:nvPr>
            <p:ph type="body" sz="quarter" idx="12"/>
          </p:nvPr>
        </p:nvSpPr>
        <p:spPr>
          <a:xfrm>
            <a:off x="528638" y="1268413"/>
            <a:ext cx="9721850" cy="4675187"/>
          </a:xfrm>
        </p:spPr>
        <p:txBody>
          <a:bodyPr/>
          <a:lstStyle/>
          <a:p>
            <a:pPr lvl="0"/>
            <a:r>
              <a:rPr lang="en-US" dirty="0"/>
              <a:t>From </a:t>
            </a:r>
            <a:r>
              <a:rPr lang="en-US" b="1" dirty="0"/>
              <a:t>Coexistence to Collaboration </a:t>
            </a:r>
            <a:r>
              <a:rPr lang="en-US" dirty="0"/>
              <a:t>in unlicensed spectrum bands</a:t>
            </a:r>
          </a:p>
          <a:p>
            <a:pPr lvl="1"/>
            <a:r>
              <a:rPr lang="en-US" dirty="0"/>
              <a:t>Self-organization and self-adaptation</a:t>
            </a:r>
          </a:p>
          <a:p>
            <a:pPr lvl="1"/>
            <a:r>
              <a:rPr lang="en-US" b="1" dirty="0"/>
              <a:t>Cross-Technology Communication (CTC)</a:t>
            </a:r>
          </a:p>
          <a:p>
            <a:r>
              <a:rPr lang="en-US" b="1" dirty="0"/>
              <a:t>Reflective Intelligent Surfaces (RIS)</a:t>
            </a:r>
          </a:p>
          <a:p>
            <a:pPr lvl="1"/>
            <a:r>
              <a:rPr lang="en-US" dirty="0"/>
              <a:t>Co-existence and interference management</a:t>
            </a:r>
          </a:p>
          <a:p>
            <a:pPr lvl="1"/>
            <a:r>
              <a:rPr lang="en-US" dirty="0"/>
              <a:t>Resource allocation</a:t>
            </a:r>
          </a:p>
          <a:p>
            <a:r>
              <a:rPr lang="en-US" b="1" dirty="0"/>
              <a:t>Joint communication and sensing</a:t>
            </a:r>
          </a:p>
          <a:p>
            <a:pPr lvl="1"/>
            <a:r>
              <a:rPr lang="en-US" dirty="0"/>
              <a:t>Channel sounding using channel splicing</a:t>
            </a:r>
          </a:p>
          <a:p>
            <a:pPr lvl="1"/>
            <a:r>
              <a:rPr lang="en-US" dirty="0" err="1"/>
              <a:t>mmWave</a:t>
            </a:r>
            <a:r>
              <a:rPr lang="en-US" dirty="0"/>
              <a:t> and Terahertz communication</a:t>
            </a:r>
          </a:p>
          <a:p>
            <a:pPr lvl="0"/>
            <a:r>
              <a:rPr lang="en-US" b="1" dirty="0"/>
              <a:t>Localization using RF signals</a:t>
            </a:r>
          </a:p>
          <a:p>
            <a:pPr lvl="1"/>
            <a:r>
              <a:rPr lang="en-US" dirty="0" err="1"/>
              <a:t>WiFi</a:t>
            </a:r>
            <a:r>
              <a:rPr lang="en-US" dirty="0"/>
              <a:t> Fine Time Measurements</a:t>
            </a:r>
          </a:p>
          <a:p>
            <a:pPr lvl="1"/>
            <a:r>
              <a:rPr lang="en-US" dirty="0"/>
              <a:t>Multi-sensor fusion</a:t>
            </a:r>
          </a:p>
          <a:p>
            <a:pPr lvl="0"/>
            <a:endParaRPr lang="en-US" dirty="0"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r>
              <a:rPr lang="en-US"/>
              <a:t>Next Generation Wireless Communications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3D838BC-C878-39E8-1A2A-0D5D2C33D6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6" name="Google Shape;156;p16"/>
          <p:cNvSpPr txBox="1"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pPr lvl="0"/>
            <a:r>
              <a:rPr lang="en-US"/>
              <a:t>Telecommunication Networks </a:t>
            </a:r>
            <a:endParaRPr lang="en-US" dirty="0"/>
          </a:p>
        </p:txBody>
      </p:sp>
      <p:sp>
        <p:nvSpPr>
          <p:cNvPr id="157" name="Google Shape;157;p16"/>
          <p:cNvSpPr txBox="1"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pPr lvl="0"/>
            <a:fld id="{00000000-1234-1234-1234-123412341234}" type="slidenum">
              <a:rPr lang="en-US" smtClean="0"/>
              <a:pPr lvl="0"/>
              <a:t>4</a:t>
            </a:fld>
            <a:endParaRPr lang="en-US"/>
          </a:p>
        </p:txBody>
      </p:sp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96400" y="3962400"/>
            <a:ext cx="2766096" cy="1688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301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Picture 6" descr="A close-up of a syringe&#10;&#10;Description automatically generated with medium confidence"/>
          <p:cNvPicPr/>
          <p:nvPr/>
        </p:nvPicPr>
        <p:blipFill>
          <a:blip r:embed="rId2"/>
          <a:stretch/>
        </p:blipFill>
        <p:spPr>
          <a:xfrm>
            <a:off x="8316686" y="3849135"/>
            <a:ext cx="2259720" cy="1269720"/>
          </a:xfrm>
          <a:prstGeom prst="rect">
            <a:avLst/>
          </a:prstGeom>
          <a:ln>
            <a:noFill/>
          </a:ln>
        </p:spPr>
      </p:pic>
      <p:pic>
        <p:nvPicPr>
          <p:cNvPr id="210" name="Picture 14"/>
          <p:cNvPicPr/>
          <p:nvPr/>
        </p:nvPicPr>
        <p:blipFill>
          <a:blip r:embed="rId3"/>
          <a:stretch/>
        </p:blipFill>
        <p:spPr>
          <a:xfrm>
            <a:off x="8305800" y="1676400"/>
            <a:ext cx="3061080" cy="1625040"/>
          </a:xfrm>
          <a:prstGeom prst="rect">
            <a:avLst/>
          </a:prstGeom>
          <a:ln>
            <a:noFill/>
          </a:ln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CAABF6B-28FD-3648-8C20-B50D4765EA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638" y="1268413"/>
            <a:ext cx="9721850" cy="4675187"/>
          </a:xfrm>
        </p:spPr>
        <p:txBody>
          <a:bodyPr/>
          <a:lstStyle/>
          <a:p>
            <a:r>
              <a:rPr lang="en-US" b="1" dirty="0"/>
              <a:t>Nano communication</a:t>
            </a:r>
            <a:endParaRPr lang="de-DE" b="1" dirty="0"/>
          </a:p>
          <a:p>
            <a:pPr lvl="1"/>
            <a:r>
              <a:rPr lang="en-US" dirty="0"/>
              <a:t>From in-body nano communication to body area networks</a:t>
            </a:r>
            <a:endParaRPr lang="de-DE" dirty="0"/>
          </a:p>
          <a:p>
            <a:pPr lvl="1"/>
            <a:r>
              <a:rPr lang="en-US" dirty="0"/>
              <a:t>Ultrasound and particle dispersion as alternatives to </a:t>
            </a:r>
            <a:br>
              <a:rPr lang="en-US" dirty="0"/>
            </a:br>
            <a:r>
              <a:rPr lang="en-US" dirty="0"/>
              <a:t>electromagnetic communication</a:t>
            </a:r>
          </a:p>
          <a:p>
            <a:pPr lvl="1"/>
            <a:r>
              <a:rPr lang="en-US" dirty="0"/>
              <a:t>Terahertz in-body communication</a:t>
            </a:r>
          </a:p>
          <a:p>
            <a:r>
              <a:rPr lang="en-US" b="1" dirty="0"/>
              <a:t>Internet of Bio-Nano-Things</a:t>
            </a:r>
          </a:p>
          <a:p>
            <a:pPr lvl="1"/>
            <a:r>
              <a:rPr lang="en-US" dirty="0"/>
              <a:t>Molecular communication</a:t>
            </a:r>
          </a:p>
          <a:p>
            <a:pPr lvl="1"/>
            <a:r>
              <a:rPr lang="en-US" dirty="0" err="1"/>
              <a:t>Abnomaly</a:t>
            </a:r>
            <a:r>
              <a:rPr lang="en-US" dirty="0"/>
              <a:t> detection</a:t>
            </a:r>
          </a:p>
          <a:p>
            <a:r>
              <a:rPr lang="en-US" b="1" dirty="0"/>
              <a:t>Simulation and modelling</a:t>
            </a:r>
            <a:endParaRPr lang="de-DE" b="1" dirty="0"/>
          </a:p>
          <a:p>
            <a:pPr lvl="1"/>
            <a:r>
              <a:rPr lang="en-US" dirty="0"/>
              <a:t>Human circulatory system modeling</a:t>
            </a:r>
            <a:endParaRPr lang="de-DE" dirty="0"/>
          </a:p>
          <a:p>
            <a:pPr lvl="1"/>
            <a:r>
              <a:rPr lang="de-DE" dirty="0"/>
              <a:t>Markov </a:t>
            </a:r>
            <a:r>
              <a:rPr lang="de-DE" dirty="0" err="1"/>
              <a:t>models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0A4F0AA-C1A1-3B42-AF97-B568EEC0E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r>
              <a:rPr lang="en-US" dirty="0"/>
              <a:t>Beyond RF / Molecular Communication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D4A0D2-1B80-6A37-0EEC-16068E4045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9BEE38E-8D98-2F47-A4DC-A186230A41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05C99E1-9D56-A847-9FD4-D59099D350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fld id="{815DB69B-0A2B-4D0B-A3BD-360AAA24381D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464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5B0BEEA-305A-41B2-BD48-07FEA0C9DF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8638" y="1268413"/>
            <a:ext cx="9721850" cy="467518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Virtualized edge computing </a:t>
            </a:r>
            <a:r>
              <a:rPr lang="en-US" dirty="0"/>
              <a:t>(V-Edge)</a:t>
            </a:r>
          </a:p>
          <a:p>
            <a:pPr lvl="1"/>
            <a:r>
              <a:rPr lang="en-US" dirty="0"/>
              <a:t>Supporting classic MEC in 6G networks</a:t>
            </a:r>
          </a:p>
          <a:p>
            <a:pPr lvl="1"/>
            <a:r>
              <a:rPr lang="en-US" dirty="0"/>
              <a:t>Vehicular micro clouds</a:t>
            </a:r>
          </a:p>
          <a:p>
            <a:r>
              <a:rPr lang="en-US" dirty="0"/>
              <a:t>Safety systems for </a:t>
            </a:r>
            <a:r>
              <a:rPr lang="en-US" b="1" dirty="0"/>
              <a:t>Vulnerable Road Users</a:t>
            </a:r>
          </a:p>
          <a:p>
            <a:pPr lvl="1"/>
            <a:r>
              <a:rPr lang="en-US" dirty="0"/>
              <a:t>Cooperative collision avoidance</a:t>
            </a:r>
          </a:p>
          <a:p>
            <a:pPr lvl="1"/>
            <a:r>
              <a:rPr lang="en-US" dirty="0"/>
              <a:t>Human-in-the-loop testing</a:t>
            </a:r>
          </a:p>
          <a:p>
            <a:pPr lvl="1"/>
            <a:r>
              <a:rPr lang="en-US" dirty="0"/>
              <a:t>Virtual cycling environment (VCE)</a:t>
            </a:r>
          </a:p>
          <a:p>
            <a:r>
              <a:rPr lang="en-US" b="1" dirty="0"/>
              <a:t>Platooning</a:t>
            </a:r>
            <a:r>
              <a:rPr lang="en-US" dirty="0"/>
              <a:t> (= Vehicle Convoys)</a:t>
            </a:r>
          </a:p>
          <a:p>
            <a:pPr lvl="1"/>
            <a:r>
              <a:rPr lang="en-US" dirty="0"/>
              <a:t>Adaptive heterogeneous communications</a:t>
            </a:r>
          </a:p>
          <a:p>
            <a:pPr lvl="1"/>
            <a:r>
              <a:rPr lang="en-US" dirty="0"/>
              <a:t>Optimal platoon formations</a:t>
            </a:r>
          </a:p>
          <a:p>
            <a:r>
              <a:rPr lang="en-US" dirty="0"/>
              <a:t>Holistic </a:t>
            </a:r>
            <a:r>
              <a:rPr lang="en-US" b="1" dirty="0"/>
              <a:t>V2X Simulation</a:t>
            </a:r>
          </a:p>
          <a:p>
            <a:pPr lvl="1"/>
            <a:r>
              <a:rPr lang="en-US" dirty="0"/>
              <a:t>Real-time V2X simulation</a:t>
            </a:r>
          </a:p>
          <a:p>
            <a:pPr lvl="1"/>
            <a:r>
              <a:rPr lang="en-US" dirty="0"/>
              <a:t>Connected electric mobility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6297596-7532-4C18-A1BB-A9B4AE8E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r>
              <a:rPr lang="en-US" dirty="0"/>
              <a:t>Intelligent Edge Computing and Mobile Systems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3C86F31-775C-702E-98D7-7B5A4812E3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3235DE-BDEE-4E24-8D3C-25ECF9DC1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r>
              <a:rPr lang="en-US"/>
              <a:t>Telecommunication Networks </a:t>
            </a: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93F1B-9E96-4AF7-87D8-3FC94407E0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fld id="{815DB69B-0A2B-4D0B-A3BD-360AAA24381D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B21A52D-FFC6-41D3-B93C-6B3F84DB9644}"/>
              </a:ext>
            </a:extLst>
          </p:cNvPr>
          <p:cNvGrpSpPr/>
          <p:nvPr/>
        </p:nvGrpSpPr>
        <p:grpSpPr>
          <a:xfrm>
            <a:off x="6629400" y="1239632"/>
            <a:ext cx="2643553" cy="1535841"/>
            <a:chOff x="6170309" y="925316"/>
            <a:chExt cx="2643553" cy="1535841"/>
          </a:xfrm>
        </p:grpSpPr>
        <p:pic>
          <p:nvPicPr>
            <p:cNvPr id="11" name="Picture 10" descr="Text&#10;&#10;Description automatically generated">
              <a:extLst>
                <a:ext uri="{FF2B5EF4-FFF2-40B4-BE49-F238E27FC236}">
                  <a16:creationId xmlns:a16="http://schemas.microsoft.com/office/drawing/2014/main" id="{EB469010-C2A5-40EE-AB59-5AC38CE94A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5" b="105"/>
            <a:stretch/>
          </p:blipFill>
          <p:spPr>
            <a:xfrm>
              <a:off x="6170309" y="1519023"/>
              <a:ext cx="2643552" cy="94213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0A2C9F4-C600-4C24-8098-ADC3E0A15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602"/>
            <a:stretch/>
          </p:blipFill>
          <p:spPr>
            <a:xfrm flipH="1">
              <a:off x="6170309" y="925316"/>
              <a:ext cx="2643553" cy="528710"/>
            </a:xfrm>
            <a:prstGeom prst="rect">
              <a:avLst/>
            </a:prstGeom>
          </p:spPr>
        </p:pic>
      </p:grpSp>
      <p:pic>
        <p:nvPicPr>
          <p:cNvPr id="13" name="Picture 12" descr="A picture containing bicycle&#10;&#10;Description automatically generated">
            <a:extLst>
              <a:ext uri="{FF2B5EF4-FFF2-40B4-BE49-F238E27FC236}">
                <a16:creationId xmlns:a16="http://schemas.microsoft.com/office/drawing/2014/main" id="{37E89218-0611-4E74-AD7E-BEDD48259B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0268" y="4093859"/>
            <a:ext cx="3252684" cy="1662484"/>
          </a:xfrm>
          <a:prstGeom prst="rect">
            <a:avLst/>
          </a:prstGeom>
        </p:spPr>
      </p:pic>
      <p:pic>
        <p:nvPicPr>
          <p:cNvPr id="14" name="Grafik 7">
            <a:extLst>
              <a:ext uri="{FF2B5EF4-FFF2-40B4-BE49-F238E27FC236}">
                <a16:creationId xmlns:a16="http://schemas.microsoft.com/office/drawing/2014/main" id="{6DB52949-90C7-4374-8D9C-EF193483BE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1320" y="2730736"/>
            <a:ext cx="2642616" cy="175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639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7"/>
          <p:cNvSpPr txBox="1">
            <a:spLocks noGrp="1"/>
          </p:cNvSpPr>
          <p:nvPr>
            <p:ph type="body" sz="quarter" idx="12"/>
          </p:nvPr>
        </p:nvSpPr>
        <p:spPr>
          <a:xfrm>
            <a:off x="528638" y="1268413"/>
            <a:ext cx="9721850" cy="4675187"/>
          </a:xfrm>
        </p:spPr>
        <p:txBody>
          <a:bodyPr/>
          <a:lstStyle/>
          <a:p>
            <a:pPr lvl="0"/>
            <a:r>
              <a:rPr lang="en-US" dirty="0"/>
              <a:t>Networks have evolved into </a:t>
            </a:r>
            <a:r>
              <a:rPr lang="en-US" b="1" dirty="0"/>
              <a:t>complex &amp; dynamic systems</a:t>
            </a:r>
          </a:p>
          <a:p>
            <a:pPr lvl="1"/>
            <a:r>
              <a:rPr lang="en-US" dirty="0"/>
              <a:t>No. of knobs to be optimized are huge in </a:t>
            </a:r>
            <a:r>
              <a:rPr lang="en-US" dirty="0" err="1"/>
              <a:t>WiFi</a:t>
            </a:r>
            <a:r>
              <a:rPr lang="en-US" dirty="0"/>
              <a:t> and LTE standards</a:t>
            </a:r>
          </a:p>
          <a:p>
            <a:pPr lvl="1"/>
            <a:r>
              <a:rPr lang="en-US" dirty="0"/>
              <a:t>Unconventional approaches needed to master the </a:t>
            </a:r>
            <a:br>
              <a:rPr lang="en-US" dirty="0"/>
            </a:br>
            <a:r>
              <a:rPr lang="en-US" dirty="0"/>
              <a:t>complexity of control &amp; management</a:t>
            </a:r>
          </a:p>
          <a:p>
            <a:pPr lvl="0"/>
            <a:r>
              <a:rPr lang="en-US" b="1" dirty="0"/>
              <a:t>Machine Learning</a:t>
            </a:r>
          </a:p>
          <a:p>
            <a:pPr lvl="1"/>
            <a:r>
              <a:rPr lang="en-US" b="1" dirty="0"/>
              <a:t>Reinforcement Learning </a:t>
            </a:r>
            <a:r>
              <a:rPr lang="en-US" dirty="0"/>
              <a:t>promising for hard problems</a:t>
            </a:r>
            <a:br>
              <a:rPr lang="en-US" dirty="0"/>
            </a:br>
            <a:r>
              <a:rPr lang="en-US" dirty="0"/>
              <a:t>like co-existence of heterogeneous technologies</a:t>
            </a:r>
          </a:p>
          <a:p>
            <a:pPr lvl="1"/>
            <a:r>
              <a:rPr lang="en-US" dirty="0"/>
              <a:t>Asynchronous distributed and </a:t>
            </a:r>
            <a:r>
              <a:rPr lang="en-US" b="1" dirty="0"/>
              <a:t>federated learning</a:t>
            </a:r>
          </a:p>
          <a:p>
            <a:pPr lvl="1"/>
            <a:r>
              <a:rPr lang="en-US" b="1" dirty="0"/>
              <a:t>Transfer learning</a:t>
            </a:r>
            <a:r>
              <a:rPr lang="en-US" dirty="0"/>
              <a:t> to connect simulation and real world</a:t>
            </a:r>
          </a:p>
          <a:p>
            <a:pPr lvl="0"/>
            <a:r>
              <a:rPr lang="en-US" b="1" dirty="0"/>
              <a:t>Open AI Gym-based Toolkits</a:t>
            </a:r>
          </a:p>
          <a:p>
            <a:pPr lvl="1"/>
            <a:r>
              <a:rPr lang="en-US" dirty="0"/>
              <a:t>ns3gym (network simulation), </a:t>
            </a:r>
            <a:r>
              <a:rPr lang="en-US" dirty="0" err="1"/>
              <a:t>grGym</a:t>
            </a:r>
            <a:r>
              <a:rPr lang="en-US" dirty="0"/>
              <a:t> (software defined radio), </a:t>
            </a:r>
            <a:r>
              <a:rPr lang="en-US" dirty="0" err="1"/>
              <a:t>VeinsGym</a:t>
            </a:r>
            <a:r>
              <a:rPr lang="en-US" dirty="0"/>
              <a:t> (intelligent transportation systems)</a:t>
            </a:r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pPr lvl="0"/>
            <a:r>
              <a:rPr lang="en-US"/>
              <a:t>Machine Learning and Networking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DEDCC7-F87C-1577-AB6C-890CE213C9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7" name="Google Shape;167;p17"/>
          <p:cNvSpPr txBox="1"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pPr lvl="0"/>
            <a:r>
              <a:rPr lang="en-US"/>
              <a:t>Telecommunication Networks </a:t>
            </a:r>
          </a:p>
        </p:txBody>
      </p:sp>
      <p:sp>
        <p:nvSpPr>
          <p:cNvPr id="168" name="Google Shape;168;p17"/>
          <p:cNvSpPr txBox="1"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pPr lvl="0"/>
            <a:fld id="{00000000-1234-1234-1234-123412341234}" type="slidenum">
              <a:rPr lang="en-US"/>
              <a:pPr lvl="0"/>
              <a:t>7</a:t>
            </a:fld>
            <a:endParaRPr lang="en-US"/>
          </a:p>
        </p:txBody>
      </p:sp>
      <p:pic>
        <p:nvPicPr>
          <p:cNvPr id="172" name="Google Shape;17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1526" y="1831849"/>
            <a:ext cx="2989874" cy="28942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51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28638" y="1268413"/>
            <a:ext cx="9721850" cy="4675187"/>
          </a:xfrm>
        </p:spPr>
        <p:txBody>
          <a:bodyPr/>
          <a:lstStyle/>
          <a:p>
            <a:r>
              <a:rPr lang="en-US" b="1" dirty="0"/>
              <a:t>Simulation-based Performance Evaluation</a:t>
            </a:r>
          </a:p>
          <a:p>
            <a:pPr lvl="1"/>
            <a:r>
              <a:rPr lang="en-US" dirty="0"/>
              <a:t>Vehicular networking: Veins, </a:t>
            </a:r>
            <a:r>
              <a:rPr lang="en-US" dirty="0" err="1"/>
              <a:t>Plexe</a:t>
            </a:r>
            <a:endParaRPr lang="en-US" dirty="0"/>
          </a:p>
          <a:p>
            <a:pPr lvl="1"/>
            <a:r>
              <a:rPr lang="en-US" dirty="0"/>
              <a:t>Integrating vulnerable road users: VCE</a:t>
            </a:r>
          </a:p>
          <a:p>
            <a:pPr lvl="1"/>
            <a:r>
              <a:rPr lang="en-US" dirty="0"/>
              <a:t>Molecular communication: </a:t>
            </a:r>
            <a:r>
              <a:rPr lang="en-US" dirty="0" err="1"/>
              <a:t>BloodVoyager</a:t>
            </a:r>
            <a:r>
              <a:rPr lang="en-US" dirty="0"/>
              <a:t> BVS-C</a:t>
            </a:r>
          </a:p>
          <a:p>
            <a:r>
              <a:rPr lang="en-US" b="1" dirty="0"/>
              <a:t>Real-world Experiments and Field Tests</a:t>
            </a:r>
          </a:p>
          <a:p>
            <a:pPr lvl="1"/>
            <a:r>
              <a:rPr lang="en-US" dirty="0"/>
              <a:t>COTS platform-based measurements</a:t>
            </a:r>
          </a:p>
          <a:p>
            <a:pPr lvl="1"/>
            <a:r>
              <a:rPr lang="en-US" dirty="0"/>
              <a:t>Standard-conform field tests: OpenC2X</a:t>
            </a:r>
          </a:p>
          <a:p>
            <a:pPr lvl="1"/>
            <a:r>
              <a:rPr lang="en-US" dirty="0" err="1"/>
              <a:t>Matlab</a:t>
            </a:r>
            <a:r>
              <a:rPr lang="en-US" dirty="0"/>
              <a:t> and GNU Radio models</a:t>
            </a:r>
          </a:p>
          <a:p>
            <a:r>
              <a:rPr lang="en-US" b="1" dirty="0"/>
              <a:t>AI/ML</a:t>
            </a:r>
            <a:r>
              <a:rPr lang="en-US" dirty="0"/>
              <a:t>: ns3gym, </a:t>
            </a:r>
            <a:r>
              <a:rPr lang="en-US" dirty="0" err="1"/>
              <a:t>grGyn</a:t>
            </a:r>
            <a:r>
              <a:rPr lang="en-US" dirty="0"/>
              <a:t>, </a:t>
            </a:r>
            <a:r>
              <a:rPr lang="en-US" dirty="0" err="1"/>
              <a:t>VeinsGym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9029" y="378000"/>
            <a:ext cx="8338746" cy="735982"/>
          </a:xfrm>
        </p:spPr>
        <p:txBody>
          <a:bodyPr/>
          <a:lstStyle/>
          <a:p>
            <a:r>
              <a:rPr lang="en-US" dirty="0"/>
              <a:t>Research Methodology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FAB1F0E-0D39-F7E3-D060-83EFC8B939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83840" y="6373842"/>
            <a:ext cx="6168585" cy="230400"/>
          </a:xfrm>
        </p:spPr>
        <p:txBody>
          <a:bodyPr/>
          <a:lstStyle/>
          <a:p>
            <a:r>
              <a:rPr lang="de-DE"/>
              <a:t>Telecommunication Networks </a:t>
            </a:r>
            <a:endParaRPr lang="de-DE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0B9FE92-7DAC-004D-A0C8-3F602B86E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9029" y="6373842"/>
            <a:ext cx="443436" cy="230400"/>
          </a:xfrm>
        </p:spPr>
        <p:txBody>
          <a:bodyPr/>
          <a:lstStyle/>
          <a:p>
            <a:fld id="{EA086C6F-DE0F-CA44-A8A0-3247CA783871}" type="slidenum">
              <a:rPr lang="en-US" altLang="en-US" noProof="0" smtClean="0"/>
              <a:pPr/>
              <a:t>8</a:t>
            </a:fld>
            <a:endParaRPr lang="en-US" altLang="en-US" noProof="0" dirty="0"/>
          </a:p>
        </p:txBody>
      </p:sp>
      <p:grpSp>
        <p:nvGrpSpPr>
          <p:cNvPr id="12" name="Gruppieren 8"/>
          <p:cNvGrpSpPr/>
          <p:nvPr/>
        </p:nvGrpSpPr>
        <p:grpSpPr>
          <a:xfrm>
            <a:off x="4995446" y="4173956"/>
            <a:ext cx="4834354" cy="1486821"/>
            <a:chOff x="1274732" y="4653136"/>
            <a:chExt cx="7320961" cy="2315692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653136"/>
              <a:ext cx="3087589" cy="2315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33" y="5810982"/>
              <a:ext cx="4233373" cy="11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4732" y="4653136"/>
              <a:ext cx="4233373" cy="1157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10" y="1425064"/>
            <a:ext cx="1517915" cy="227687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374" y="1446836"/>
            <a:ext cx="1517915" cy="22768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4169458"/>
            <a:ext cx="2236978" cy="149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77895"/>
      </p:ext>
    </p:extLst>
  </p:cSld>
  <p:clrMapOvr>
    <a:masterClrMapping/>
  </p:clrMapOvr>
</p:sld>
</file>

<file path=ppt/theme/theme1.xml><?xml version="1.0" encoding="utf-8"?>
<a:theme xmlns:a="http://schemas.openxmlformats.org/drawingml/2006/main" name="1_Presentation8">
  <a:themeElements>
    <a:clrScheme name="HNI">
      <a:dk1>
        <a:srgbClr val="000000"/>
      </a:dk1>
      <a:lt1>
        <a:srgbClr val="FFFFFF"/>
      </a:lt1>
      <a:dk2>
        <a:srgbClr val="003A80"/>
      </a:dk2>
      <a:lt2>
        <a:srgbClr val="D0D1D3"/>
      </a:lt2>
      <a:accent1>
        <a:srgbClr val="90C4E7"/>
      </a:accent1>
      <a:accent2>
        <a:srgbClr val="8777AF"/>
      </a:accent2>
      <a:accent3>
        <a:srgbClr val="34A29E"/>
      </a:accent3>
      <a:accent4>
        <a:srgbClr val="DB4848"/>
      </a:accent4>
      <a:accent5>
        <a:srgbClr val="FFDD00"/>
      </a:accent5>
      <a:accent6>
        <a:srgbClr val="F6AE3C"/>
      </a:accent6>
      <a:hlink>
        <a:srgbClr val="003A80"/>
      </a:hlink>
      <a:folHlink>
        <a:srgbClr val="34A29E"/>
      </a:folHlink>
    </a:clrScheme>
    <a:fontScheme name="Heinz Nixdorf Instit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/>
        </a:solidFill>
        <a:ln w="12700">
          <a:noFill/>
          <a:miter lim="800000"/>
          <a:headEnd/>
          <a:tailEnd/>
        </a:ln>
        <a:effectLst/>
      </a:spPr>
      <a:bodyPr wrap="none" rtlCol="0" anchor="ctr"/>
      <a:lstStyle>
        <a:defPPr algn="ctr">
          <a:defRPr sz="1600" b="1" dirty="0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lIns="0" rIns="0" rtlCol="0">
        <a:spAutoFit/>
      </a:bodyPr>
      <a:lstStyle>
        <a:defPPr marL="360000" indent="-360000">
          <a:spcAft>
            <a:spcPts val="1000"/>
          </a:spcAft>
          <a:buClr>
            <a:schemeClr val="tx2"/>
          </a:buClr>
          <a:buSzPct val="80000"/>
          <a:buFont typeface="Wingdings" panose="05000000000000000000" pitchFamily="2" charset="2"/>
          <a:buChar char="n"/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C354663F-223D-4A58-8FDD-7C5CCCBD7E4D}" vid="{3BA90D7B-EA87-484E-9A2A-BAEA2B6FD62B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480</Words>
  <Application>Microsoft Macintosh PowerPoint</Application>
  <PresentationFormat>Widescreen</PresentationFormat>
  <Paragraphs>132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Muli</vt:lpstr>
      <vt:lpstr>1_Presentation8</vt:lpstr>
      <vt:lpstr>Telecommunication Networks Group (TKN)</vt:lpstr>
      <vt:lpstr>Team</vt:lpstr>
      <vt:lpstr>Research Focus</vt:lpstr>
      <vt:lpstr>Next Generation Wireless Communications</vt:lpstr>
      <vt:lpstr>Beyond RF / Molecular Communication</vt:lpstr>
      <vt:lpstr>Intelligent Edge Computing and Mobile Systems</vt:lpstr>
      <vt:lpstr>Machine Learning and Networking</vt:lpstr>
      <vt:lpstr>Research Methodology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 ODER THEMA ZWEIZEILIGE VERSION</dc:title>
  <dc:creator>Microsoft Office User</dc:creator>
  <cp:lastModifiedBy>Falko Dressler</cp:lastModifiedBy>
  <cp:revision>87</cp:revision>
  <dcterms:created xsi:type="dcterms:W3CDTF">2020-03-21T15:26:35Z</dcterms:created>
  <dcterms:modified xsi:type="dcterms:W3CDTF">2025-04-05T08:58:58Z</dcterms:modified>
</cp:coreProperties>
</file>